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2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No external sources. All content and figures are placeholder samples for this template.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No external sources. All content and figures are placeholder samples for this template.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No external sources. All content and figures are placeholder samples for this template.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No external sources. All content and figures are placeholder samples for this template.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No external sources. All content and figures are placeholder samples for this template.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No external sources. All content and figures are placeholder samples for this template.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No external sources. All content and figures are placeholder samples for this template.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No external sources. All content and figures are placeholder samples for this template.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No external sources. All content and figures are placeholder samples for this template.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No external sources. People, backgrounds and figures are placeholder samples. The avatars are built from PowerPoint shapes.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No external sources. All content and figures are placeholder samples for this template.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No external sources. All content and figures are placeholder samples for this template.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4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5A6B7B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7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7890A6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5A6B7B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521208"/>
            <a:ext cx="274320" cy="73152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14984" y="47548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b="1" kern="0" spc="220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FUNDRAISING DECK · 2026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621792" y="111556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kern="0" spc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1691640"/>
            <a:ext cx="60350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ops decisions</a:t>
            </a:r>
            <a:endParaRPr lang="en-US" sz="4600" dirty="0"/>
          </a:p>
          <a:p>
            <a:pPr marL="0" indent="0" algn="l">
              <a:lnSpc>
                <a:spcPct val="87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10x faster</a:t>
            </a:r>
            <a:endParaRPr lang="en-US" sz="4600" dirty="0"/>
          </a:p>
        </p:txBody>
      </p:sp>
      <p:sp>
        <p:nvSpPr>
          <p:cNvPr id="6" name="Shape 4"/>
          <p:cNvSpPr/>
          <p:nvPr/>
        </p:nvSpPr>
        <p:spPr>
          <a:xfrm>
            <a:off x="621792" y="3767328"/>
            <a:ext cx="566928" cy="100584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4087368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E6EEF2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The AI ops command center for growing teams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21792" y="459943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 deck · Pre-Series A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21792" y="5870448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Chloe Lin  Founder &amp; CEO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4526280" y="5870448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2026.09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7452360" y="566928"/>
            <a:ext cx="4407408" cy="4407408"/>
          </a:xfrm>
          <a:prstGeom prst="ellipse">
            <a:avLst/>
          </a:prstGeom>
          <a:solidFill>
            <a:srgbClr val="4EF2C7">
              <a:alpha val="0"/>
            </a:srgbClr>
          </a:solidFill>
          <a:ln w="15240">
            <a:solidFill>
              <a:srgbClr val="4EF2C7">
                <a:alpha val="33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92440" y="1207008"/>
            <a:ext cx="3127248" cy="3127248"/>
          </a:xfrm>
          <a:prstGeom prst="ellipse">
            <a:avLst/>
          </a:prstGeom>
          <a:solidFill>
            <a:srgbClr val="FFFFFF">
              <a:alpha val="0"/>
            </a:srgbClr>
          </a:solidFill>
          <a:ln w="1016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705088" y="1819656"/>
            <a:ext cx="1901952" cy="1901952"/>
          </a:xfrm>
          <a:prstGeom prst="ellipse">
            <a:avLst/>
          </a:prstGeom>
          <a:solidFill>
            <a:srgbClr val="4EF2C7">
              <a:alpha val="0"/>
            </a:srgbClr>
          </a:solidFill>
          <a:ln w="13970">
            <a:solidFill>
              <a:srgbClr val="4EF2C7">
                <a:alpha val="48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098280" y="2212848"/>
            <a:ext cx="1097280" cy="1097280"/>
          </a:xfrm>
          <a:prstGeom prst="ellipse">
            <a:avLst/>
          </a:prstGeom>
          <a:solidFill>
            <a:srgbClr val="4EF2C7">
              <a:alpha val="97000"/>
            </a:srgbClr>
          </a:solidFill>
          <a:ln w="12700">
            <a:solidFill>
              <a:srgbClr val="4EF2C7">
                <a:alpha val="0"/>
              </a:srgbClr>
            </a:solidFill>
            <a:prstDash val="solid"/>
          </a:ln>
          <a:effectLst>
            <a:outerShdw blurRad="25400" dist="50800" dir="2700000" sx="100000" sy="100000" kx="0" ky="0" algn="bl" rotWithShape="0">
              <a:srgbClr val="00101F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9372600" y="2487168"/>
            <a:ext cx="548640" cy="548640"/>
          </a:xfrm>
          <a:prstGeom prst="ellipse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90688" y="3803904"/>
            <a:ext cx="164592" cy="164592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936224" y="1444752"/>
            <a:ext cx="100584" cy="1005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543800" y="5102352"/>
            <a:ext cx="3822192" cy="658368"/>
          </a:xfrm>
          <a:prstGeom prst="roundRect">
            <a:avLst/>
          </a:prstGeom>
          <a:solidFill>
            <a:srgbClr val="0D2944">
              <a:alpha val="92000"/>
            </a:srgbClr>
          </a:solidFill>
          <a:ln w="10160">
            <a:solidFill>
              <a:srgbClr val="173A5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845552" y="5266944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→ Insight → Action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7890A6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  <p:timing>
    <p:tnLst xmlns:p="http://schemas.openxmlformats.org/presentationml/2006/main"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xmlns:p="http://schemas.openxmlformats.org/presentationml/2006/main"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6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" presetID="2" presetClass="entr" presetSubtype="4" fill="hold" nodeType="withEffect">
                                  <p:stCondLst>
                                    <p:cond delay="55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4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4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0" presetID="2" presetClass="entr" presetSubtype="4" fill="hold" nodeType="withEffect">
                                  <p:stCondLst>
                                    <p:cond delay="129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4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4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8" presetID="22" presetClass="entr" presetSubtype="8" fill="hold" nodeType="withEffect">
                                  <p:stCondLst>
                                    <p:cond delay="259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6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5" presetID="2" presetClass="entr" presetSubtype="8" fill="hold" nodeType="withEffect">
                                  <p:stCondLst>
                                    <p:cond delay="388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64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64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43" presetID="31" presetClass="entr" presetSubtype="0" fill="hold" nodeType="withEffect">
                                  <p:stCondLst>
                                    <p:cond delay="443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8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8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8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8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1" presetID="31" presetClass="entr" presetSubtype="0" fill="hold" nodeType="withEffect">
                                  <p:stCondLst>
                                    <p:cond delay="517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8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8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8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48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9" presetID="31" presetClass="entr" presetSubtype="0" fill="hold" nodeType="withEffect">
                                  <p:stCondLst>
                                    <p:cond delay="647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8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8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8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48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7" presetID="22" presetClass="entr" presetSubtype="8" fill="hold" nodeType="withEffect">
                                  <p:stCondLst>
                                    <p:cond delay="776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36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4" presetID="31" presetClass="entr" presetSubtype="0" fill="hold" nodeType="withEffect">
                                  <p:stCondLst>
                                    <p:cond delay="831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8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2" presetID="2" presetClass="entr" presetSubtype="4" fill="hold" nodeType="withEffect">
                                  <p:stCondLst>
                                    <p:cond delay="885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44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44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0" presetID="2" presetClass="entr" presetSubtype="4" fill="hold" nodeType="withEffect">
                                  <p:stCondLst>
                                    <p:cond delay="94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4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4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8" presetID="31" presetClass="entr" presetSubtype="0" fill="hold" nodeType="withEffect">
                                  <p:stCondLst>
                                    <p:cond delay="995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48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8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8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8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6" presetID="2" presetClass="entr" presetSubtype="4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44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44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14" presetID="2" presetClass="entr" presetSubtype="4" fill="hold" nodeType="withEffect">
                                  <p:stCondLst>
                                    <p:cond delay="1104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44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44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2" presetID="2" presetClass="entr" presetSubtype="4" fill="hold" nodeType="withEffect">
                                  <p:stCondLst>
                                    <p:cond delay="1159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44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44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>
  <p:cSld name="Slide 2">
    <p:bg>
      <p:bgPr>
        <a:solidFill>
          <a:srgbClr val="F4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429768"/>
            <a:ext cx="274320" cy="73152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14984" y="38404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b="1" kern="0" spc="220" dirty="0">
                <a:solidFill>
                  <a:srgbClr val="62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621792" y="713232"/>
            <a:ext cx="89611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questions we'll answer today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137160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From a real market pain to a scalable path to growth.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621792" y="1993392"/>
            <a:ext cx="6583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572768" y="198424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now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3886200" y="20116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Ops complexity has outgrown today's tools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572768" y="2615184"/>
            <a:ext cx="9784080" cy="0"/>
          </a:xfrm>
          <a:prstGeom prst="line">
            <a:avLst/>
          </a:prstGeom>
          <a:noFill/>
          <a:ln w="12700">
            <a:solidFill>
              <a:srgbClr val="D9E1E5"/>
            </a:solidFill>
            <a:prstDash val="solid"/>
            <a:headEnd type="none"/>
            <a:tailEnd type="none"/>
          </a:ln>
        </p:spPr>
      </p:sp>
      <p:sp>
        <p:nvSpPr>
          <p:cNvPr id="10" name="Text 8"/>
          <p:cNvSpPr txBox="1"/>
          <p:nvPr/>
        </p:nvSpPr>
        <p:spPr>
          <a:xfrm>
            <a:off x="621792" y="2953512"/>
            <a:ext cx="6583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62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294436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solution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3886200" y="297180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Turn scattered signals into clear next steps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1572768" y="3575304"/>
            <a:ext cx="9784080" cy="0"/>
          </a:xfrm>
          <a:prstGeom prst="line">
            <a:avLst/>
          </a:prstGeom>
          <a:noFill/>
          <a:ln w="12700">
            <a:solidFill>
              <a:srgbClr val="D9E1E5"/>
            </a:solidFill>
            <a:prstDash val="solid"/>
            <a:headEnd type="none"/>
            <a:tailEnd type="none"/>
          </a:ln>
        </p:spPr>
      </p:sp>
      <p:sp>
        <p:nvSpPr>
          <p:cNvPr id="14" name="Text 12"/>
          <p:cNvSpPr txBox="1"/>
          <p:nvPr/>
        </p:nvSpPr>
        <p:spPr>
          <a:xfrm>
            <a:off x="621792" y="3913632"/>
            <a:ext cx="6583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62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572768" y="390448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3886200" y="393192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A defensible position in a fast-growing market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1572768" y="4535424"/>
            <a:ext cx="9784080" cy="0"/>
          </a:xfrm>
          <a:prstGeom prst="line">
            <a:avLst/>
          </a:prstGeom>
          <a:noFill/>
          <a:ln w="12700">
            <a:solidFill>
              <a:srgbClr val="D9E1E5"/>
            </a:solidFill>
            <a:prstDash val="solid"/>
            <a:headEnd type="none"/>
            <a:tailEnd type="none"/>
          </a:ln>
        </p:spPr>
      </p:sp>
      <p:sp>
        <p:nvSpPr>
          <p:cNvPr id="18" name="Text 16"/>
          <p:cNvSpPr txBox="1"/>
          <p:nvPr/>
        </p:nvSpPr>
        <p:spPr>
          <a:xfrm>
            <a:off x="621792" y="4873752"/>
            <a:ext cx="6583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62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72768" y="486460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 together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3886200" y="489204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Fund the flywheel: product, channels, talent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572768" y="5495544"/>
            <a:ext cx="9784080" cy="0"/>
          </a:xfrm>
          <a:prstGeom prst="line">
            <a:avLst/>
          </a:prstGeom>
          <a:noFill/>
          <a:ln w="26670">
            <a:solidFill>
              <a:srgbClr val="4EF2C7"/>
            </a:solidFill>
            <a:prstDash val="solid"/>
            <a:headEnd type="none"/>
            <a:tailEnd type="none"/>
          </a:ln>
        </p:spPr>
      </p:sp>
      <p:sp>
        <p:nvSpPr>
          <p:cNvPr id="22" name="Shape 20"/>
          <p:cNvSpPr/>
          <p:nvPr/>
        </p:nvSpPr>
        <p:spPr>
          <a:xfrm>
            <a:off x="10561320" y="530352"/>
            <a:ext cx="786384" cy="786384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826496" y="795528"/>
            <a:ext cx="256032" cy="256032"/>
          </a:xfrm>
          <a:prstGeom prst="ellipse">
            <a:avLst/>
          </a:prstGeom>
          <a:solidFill>
            <a:srgbClr val="F4F7F8"/>
          </a:solidFill>
          <a:ln w="12700">
            <a:solidFill>
              <a:srgbClr val="F4F7F8">
                <a:alpha val="0"/>
              </a:srgbClr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21792" y="6400800"/>
            <a:ext cx="2103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kern="0" spc="120" dirty="0">
                <a:solidFill>
                  <a:srgbClr val="5A6B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 / Pitch deck</a:t>
            </a:r>
            <a:endParaRPr lang="en-US" sz="800" dirty="0"/>
          </a:p>
        </p:txBody>
      </p:sp>
      <p:sp>
        <p:nvSpPr>
          <p:cNvPr id="25" name="Text 23"/>
          <p:cNvSpPr txBox="1"/>
          <p:nvPr/>
        </p:nvSpPr>
        <p:spPr>
          <a:xfrm>
            <a:off x="4800600" y="6400800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A6B7B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Agenda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5A6B7B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400">
        <p:fade xmlns:p="http://schemas.openxmlformats.org/presentationml/2006/main"/>
      </p:transition>
    </mc:Choice>
    <mc:Fallback>
      <p:transition>
        <p:fade xmlns:p="http://schemas.openxmlformats.org/presentationml/2006/main"/>
      </p:transition>
    </mc:Fallback>
  </mc:AlternateContent>
  <p:timing>
    <p:tnLst xmlns:p="http://schemas.openxmlformats.org/presentationml/2006/main"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xmlns:p="http://schemas.openxmlformats.org/presentationml/2006/main"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" presetID="42" presetClass="entr" presetSubtype="0" fill="hold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6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7" presetID="53" presetClass="entr" presetSubtype="16" fill="hold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6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60" fill="hold"/>
                                        <p:tgtEl>
                                          <p:spTgt spid="22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3" presetID="37" presetClass="entr" presetSubtype="0" fill="hold" nodeType="withEffect">
                                  <p:stCondLst>
                                    <p:cond delay="75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4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4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6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1" presetID="53" presetClass="entr" presetSubtype="16" fill="hold" nodeType="withEffect">
                                  <p:stCondLst>
                                    <p:cond delay="105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6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60" fill="hold"/>
                                        <p:tgtEl>
                                          <p:spTgt spid="23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7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6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44" presetID="42" presetClass="entr" presetSubtype="0" fill="hold" nodeType="withEffect">
                                  <p:stCondLst>
                                    <p:cond delay="225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6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6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6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1" presetID="42" presetClass="entr" presetSubtype="0" fill="hold" nodeType="withEffect">
                                  <p:stCondLst>
                                    <p:cond delay="255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6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8" presetID="42" presetClass="entr" presetSubtype="0" fill="hold" nodeType="withEffect">
                                  <p:stCondLst>
                                    <p:cond delay="285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6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5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6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2" presetID="42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6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6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6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9" presetID="42" presetClass="entr" presetSubtype="0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6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6" presetID="42" presetClass="entr" presetSubtype="0" fill="hold" nodeType="withEffect">
                                  <p:stCondLst>
                                    <p:cond delay="375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6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3" presetID="42" presetClass="entr" presetSubtype="0" fill="hold" nodeType="withEffect">
                                  <p:stCondLst>
                                    <p:cond delay="405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6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6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6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0" presetID="42" presetClass="entr" presetSubtype="0" fill="hold" nodeType="withEffect">
                                  <p:stCondLst>
                                    <p:cond delay="435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6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7" presetID="42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6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14" presetID="42" presetClass="entr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6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1" presetID="42" presetClass="entr" presetSubtype="0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6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26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6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>
  <p:cSld name="Slide 3">
    <p:bg>
      <p:bgPr>
        <a:solidFill>
          <a:srgbClr val="07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576072"/>
            <a:ext cx="274320" cy="73152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14984" y="53035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b="1" kern="0" spc="220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 · THE OPPORTUNITY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7680960" y="566928"/>
            <a:ext cx="3886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1200" b="1" dirty="0">
                <a:solidFill>
                  <a:srgbClr val="4573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20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1536192"/>
            <a:ext cx="3657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621792" y="2157984"/>
            <a:ext cx="7818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costly friction</a:t>
            </a:r>
            <a:endParaRPr lang="en-US" sz="4000" dirty="0"/>
          </a:p>
          <a:p>
            <a:pPr marL="0" indent="0" algn="l">
              <a:lnSpc>
                <a:spcPct val="88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into your fastest edge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621792" y="4078224"/>
            <a:ext cx="6858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Align data, process and decisions, and grow without more hires.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1792" y="5010912"/>
            <a:ext cx="9875520" cy="0"/>
          </a:xfrm>
          <a:prstGeom prst="line">
            <a:avLst/>
          </a:prstGeom>
          <a:noFill/>
          <a:ln w="1270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9" name="Shape 7"/>
          <p:cNvSpPr/>
          <p:nvPr/>
        </p:nvSpPr>
        <p:spPr>
          <a:xfrm>
            <a:off x="621792" y="5413248"/>
            <a:ext cx="91440" cy="91440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04672" y="5294376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Unify signals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685032" y="5413248"/>
            <a:ext cx="91440" cy="91440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867912" y="5294376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Shorten cycles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748272" y="5413248"/>
            <a:ext cx="91440" cy="91440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31152" y="5294376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 best practices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9464040" y="4434840"/>
            <a:ext cx="1554480" cy="1554480"/>
          </a:xfrm>
          <a:prstGeom prst="ellipse">
            <a:avLst/>
          </a:prstGeom>
          <a:solidFill>
            <a:srgbClr val="4EF2C7">
              <a:alpha val="0"/>
            </a:srgbClr>
          </a:solidFill>
          <a:ln w="15240">
            <a:solidFill>
              <a:srgbClr val="4EF2C7">
                <a:alpha val="36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497312" y="4645152"/>
            <a:ext cx="164592" cy="164592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21792" y="6400800"/>
            <a:ext cx="2103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kern="0" spc="120" dirty="0">
                <a:solidFill>
                  <a:srgbClr val="789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 / Pitch deck</a:t>
            </a:r>
            <a:endParaRPr lang="en-US" sz="800" dirty="0"/>
          </a:p>
        </p:txBody>
      </p:sp>
      <p:sp>
        <p:nvSpPr>
          <p:cNvPr id="18" name="Text 16"/>
          <p:cNvSpPr txBox="1"/>
          <p:nvPr/>
        </p:nvSpPr>
        <p:spPr>
          <a:xfrm>
            <a:off x="4800600" y="6400800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7890A6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Section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7890A6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400">
        <p:fade xmlns:p="http://schemas.openxmlformats.org/presentationml/2006/main"/>
      </p:transition>
    </mc:Choice>
    <mc:Fallback>
      <p:transition>
        <p:fade xmlns:p="http://schemas.openxmlformats.org/presentationml/2006/main"/>
      </p:transition>
    </mc:Fallback>
  </mc:AlternateContent>
  <p:timing>
    <p:tnLst xmlns:p="http://schemas.openxmlformats.org/presentationml/2006/main"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xmlns:p="http://schemas.openxmlformats.org/presentationml/2006/main"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" presetID="42" presetClass="entr" presetSubtype="0" fill="hold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6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7" presetID="37" presetClass="entr" presetSubtype="0" fill="hold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4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4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6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5" presetID="42" presetClass="entr" presetSubtype="0" fill="hold" nodeType="withEffect">
                                  <p:stCondLst>
                                    <p:cond delay="75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6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2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6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6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6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9" presetID="42" presetClass="entr" presetSubtype="0" fill="hold" nodeType="withEffect">
                                  <p:stCondLst>
                                    <p:cond delay="225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6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4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6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60" fill="hold"/>
                                        <p:tgtEl>
                                          <p:spTgt spid="15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2" presetID="53" presetClass="entr" presetSubtype="16" fill="hold" nodeType="withEffect">
                                  <p:stCondLst>
                                    <p:cond delay="375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6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60" fill="hold"/>
                                        <p:tgtEl>
                                          <p:spTgt spid="16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8" presetID="22" presetClass="entr" presetSubtype="1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3" presetID="42" presetClass="entr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6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0" presetID="22" presetClass="entr" presetSubtype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5" presetID="42" presetClass="entr" presetSubtype="0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6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2" presetID="22" presetClass="entr" presetSubtype="1" fill="hold" nodeType="withEffect">
                                  <p:stCondLst>
                                    <p:cond delay="57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7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6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>
  <p:cSld name="Slide 4">
    <p:bg>
      <p:bgPr>
        <a:solidFill>
          <a:srgbClr val="F4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429768"/>
            <a:ext cx="274320" cy="73152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14984" y="38404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b="1" kern="0" spc="220" dirty="0">
                <a:solidFill>
                  <a:srgbClr val="62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621792" y="713232"/>
            <a:ext cx="89611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isn't the gap. A shared view is.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137160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The more tools teams add, the less time they have to act.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621792" y="1938528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400" dirty="0"/>
          </a:p>
        </p:txBody>
      </p:sp>
      <p:sp>
        <p:nvSpPr>
          <p:cNvPr id="7" name="Text 5"/>
          <p:cNvSpPr txBox="1"/>
          <p:nvPr/>
        </p:nvSpPr>
        <p:spPr>
          <a:xfrm>
            <a:off x="1901952" y="231343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hrs / week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21792" y="2816352"/>
            <a:ext cx="28529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Illustrative time an ops lead spends sorting, syncing and tracking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1792" y="3895344"/>
            <a:ext cx="2880360" cy="1335024"/>
          </a:xfrm>
          <a:prstGeom prst="roundRect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96112" y="416052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kern="0" spc="130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real cost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4498848"/>
            <a:ext cx="2240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Slow decisions lose deals in handoffs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160520" y="1828800"/>
            <a:ext cx="502920" cy="502920"/>
          </a:xfrm>
          <a:prstGeom prst="roundRect">
            <a:avLst/>
          </a:prstGeom>
          <a:solidFill>
            <a:srgbClr val="DDFBF3"/>
          </a:solidFill>
          <a:ln w="12700">
            <a:solidFill>
              <a:srgbClr val="DDFBF3">
                <a:alpha val="0"/>
              </a:srgbClr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16052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882896" y="1810512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Siloed signals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748272" y="1819656"/>
            <a:ext cx="4251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CRM, spreadsheets and chats don't connect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882896" y="2578608"/>
            <a:ext cx="6263640" cy="0"/>
          </a:xfrm>
          <a:prstGeom prst="line">
            <a:avLst/>
          </a:prstGeom>
          <a:noFill/>
          <a:ln w="12700">
            <a:solidFill>
              <a:srgbClr val="D9E1E5"/>
            </a:solidFill>
            <a:prstDash val="solid"/>
            <a:headEnd type="none"/>
            <a:tailEnd type="none"/>
          </a:ln>
        </p:spPr>
      </p:sp>
      <p:sp>
        <p:nvSpPr>
          <p:cNvPr id="17" name="Shape 15"/>
          <p:cNvSpPr/>
          <p:nvPr/>
        </p:nvSpPr>
        <p:spPr>
          <a:xfrm>
            <a:off x="4160520" y="3072384"/>
            <a:ext cx="502920" cy="502920"/>
          </a:xfrm>
          <a:prstGeom prst="roundRect">
            <a:avLst/>
          </a:prstGeom>
          <a:solidFill>
            <a:srgbClr val="DDFBF3"/>
          </a:solidFill>
          <a:ln w="12700">
            <a:solidFill>
              <a:srgbClr val="DDFBF3">
                <a:alpha val="0"/>
              </a:srgbClr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160520" y="30723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4882896" y="3054096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Broken handoffs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6748272" y="3063240"/>
            <a:ext cx="4251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Teams re-check versions, owners and priorities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882896" y="3822192"/>
            <a:ext cx="6263640" cy="0"/>
          </a:xfrm>
          <a:prstGeom prst="line">
            <a:avLst/>
          </a:prstGeom>
          <a:noFill/>
          <a:ln w="12700">
            <a:solidFill>
              <a:srgbClr val="D9E1E5"/>
            </a:solidFill>
            <a:prstDash val="solid"/>
            <a:headEnd type="none"/>
            <a:tailEnd type="none"/>
          </a:ln>
        </p:spPr>
      </p:sp>
      <p:sp>
        <p:nvSpPr>
          <p:cNvPr id="22" name="Shape 20"/>
          <p:cNvSpPr/>
          <p:nvPr/>
        </p:nvSpPr>
        <p:spPr>
          <a:xfrm>
            <a:off x="4160520" y="4315968"/>
            <a:ext cx="502920" cy="502920"/>
          </a:xfrm>
          <a:prstGeom prst="roundRect">
            <a:avLst/>
          </a:prstGeom>
          <a:solidFill>
            <a:srgbClr val="DDFBF3"/>
          </a:solidFill>
          <a:ln w="12700">
            <a:solidFill>
              <a:srgbClr val="DDFBF3">
                <a:alpha val="0"/>
              </a:srgb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160520" y="43159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4882896" y="429768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Slow response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6748272" y="4306824"/>
            <a:ext cx="4251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By the time issues surface, the window has closed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882896" y="5065776"/>
            <a:ext cx="6263640" cy="0"/>
          </a:xfrm>
          <a:prstGeom prst="line">
            <a:avLst/>
          </a:prstGeom>
          <a:noFill/>
          <a:ln w="12700">
            <a:solidFill>
              <a:srgbClr val="D9E1E5"/>
            </a:solidFill>
            <a:prstDash val="solid"/>
            <a:headEnd type="none"/>
            <a:tailEnd type="none"/>
          </a:ln>
        </p:spPr>
      </p:sp>
      <p:sp>
        <p:nvSpPr>
          <p:cNvPr id="27" name="Text 25"/>
          <p:cNvSpPr txBox="1"/>
          <p:nvPr/>
        </p:nvSpPr>
        <p:spPr>
          <a:xfrm>
            <a:off x="8366760" y="5897880"/>
            <a:ext cx="2788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50" dirty="0">
                <a:solidFill>
                  <a:srgbClr val="56687A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Illustrative data · Swap in real user research</a:t>
            </a:r>
            <a:endParaRPr lang="en-US" sz="850" dirty="0"/>
          </a:p>
        </p:txBody>
      </p:sp>
      <p:sp>
        <p:nvSpPr>
          <p:cNvPr id="28" name="Text 26"/>
          <p:cNvSpPr txBox="1"/>
          <p:nvPr/>
        </p:nvSpPr>
        <p:spPr>
          <a:xfrm>
            <a:off x="621792" y="6400800"/>
            <a:ext cx="2103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kern="0" spc="120" dirty="0">
                <a:solidFill>
                  <a:srgbClr val="5A6B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 / Pitch deck</a:t>
            </a:r>
            <a:endParaRPr lang="en-US" sz="800" dirty="0"/>
          </a:p>
        </p:txBody>
      </p:sp>
      <p:sp>
        <p:nvSpPr>
          <p:cNvPr id="29" name="Text 27"/>
          <p:cNvSpPr txBox="1"/>
          <p:nvPr/>
        </p:nvSpPr>
        <p:spPr>
          <a:xfrm>
            <a:off x="4800600" y="6400800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A6B7B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Problem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5A6B7B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400">
        <p:fade xmlns:p="http://schemas.openxmlformats.org/presentationml/2006/main"/>
      </p:transition>
    </mc:Choice>
    <mc:Fallback>
      <p:transition>
        <p:fade xmlns:p="http://schemas.openxmlformats.org/presentationml/2006/main"/>
      </p:transition>
    </mc:Fallback>
  </mc:AlternateContent>
  <p:timing>
    <p:tnLst xmlns:p="http://schemas.openxmlformats.org/presentationml/2006/main"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xmlns:p="http://schemas.openxmlformats.org/presentationml/2006/main"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" presetID="42" presetClass="entr" presetSubtype="0" fill="hold" nodeType="withEffect">
                                  <p:stCondLst>
                                    <p:cond delay="24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6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7" presetID="42" presetClass="entr" presetSubtype="0" fill="hold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6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6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6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4" presetID="42" presetClass="entr" presetSubtype="0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6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1" presetID="37" presetClass="entr" presetSubtype="0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4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4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6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9" presetID="53" presetClass="entr" presetSubtype="16" fill="hold" nodeType="withEffect">
                                  <p:stCondLst>
                                    <p:cond delay="204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6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60" fill="hold"/>
                                        <p:tgtEl>
                                          <p:spTgt spid="12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45" presetID="42" presetClass="entr" presetSubtype="0" fill="hold" nodeType="withEffect">
                                  <p:stCondLst>
                                    <p:cond delay="228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6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6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6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2" presetID="42" presetClass="entr" presetSubtype="0" fill="hold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6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9" presetID="42" presetClass="entr" presetSubtype="0" fill="hold" nodeType="withEffect">
                                  <p:stCondLst>
                                    <p:cond delay="276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6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6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6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6" presetID="42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6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3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6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0" presetID="53" presetClass="entr" presetSubtype="16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6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60" fill="hold"/>
                                        <p:tgtEl>
                                          <p:spTgt spid="17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6" presetID="42" presetClass="entr" presetSubtype="0" fill="hold" nodeType="withEffect">
                                  <p:stCondLst>
                                    <p:cond delay="384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6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3" presetID="42" presetClass="entr" presetSubtype="0" fill="hold" nodeType="withEffect">
                                  <p:stCondLst>
                                    <p:cond delay="408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6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0" presetID="42" presetClass="entr" presetSubtype="0" fill="hold" nodeType="withEffect">
                                  <p:stCondLst>
                                    <p:cond delay="432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6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6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6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7" presetID="53" presetClass="entr" presetSubtype="16" fill="hold" nodeType="withEffect">
                                  <p:stCondLst>
                                    <p:cond delay="456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6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60" fill="hold"/>
                                        <p:tgtEl>
                                          <p:spTgt spid="9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13" presetID="42" presetClass="entr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6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0" presetID="53" presetClass="entr" presetSubtype="16" fill="hold" nodeType="withEffect">
                                  <p:stCondLst>
                                    <p:cond delay="504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6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260" fill="hold"/>
                                        <p:tgtEl>
                                          <p:spTgt spid="22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6" presetID="42" presetClass="entr" presetSubtype="0" fill="hold" nodeType="withEffect">
                                  <p:stCondLst>
                                    <p:cond delay="528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6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26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6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33" presetID="42" presetClass="entr" presetSubtype="0" fill="hold" nodeType="withEffect">
                                  <p:stCondLst>
                                    <p:cond delay="552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6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6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6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40" presetID="42" presetClass="entr" presetSubtype="0" fill="hold" nodeType="withEffect">
                                  <p:stCondLst>
                                    <p:cond delay="576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6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26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6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47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6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26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6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54" presetID="42" presetClass="entr" presetSubtype="0" fill="hold" nodeType="withEffect">
                                  <p:stCondLst>
                                    <p:cond delay="624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6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26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6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>
  <p:cSld name="Slide 5">
    <p:bg>
      <p:bgPr>
        <a:solidFill>
          <a:srgbClr val="07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429768"/>
            <a:ext cx="274320" cy="73152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14984" y="38404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b="1" kern="0" spc="220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621792" y="713232"/>
            <a:ext cx="89611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 turns each signal into a clear next step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137160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One shared decision layer that connects data, teams and execution.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999232" y="2523744"/>
            <a:ext cx="1682496" cy="0"/>
          </a:xfrm>
          <a:prstGeom prst="line">
            <a:avLst/>
          </a:prstGeom>
          <a:noFill/>
          <a:ln w="1778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7" name="Shape 5"/>
          <p:cNvSpPr/>
          <p:nvPr/>
        </p:nvSpPr>
        <p:spPr>
          <a:xfrm>
            <a:off x="7516368" y="2523744"/>
            <a:ext cx="1353312" cy="0"/>
          </a:xfrm>
          <a:prstGeom prst="line">
            <a:avLst/>
          </a:prstGeom>
          <a:noFill/>
          <a:ln w="1778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8" name="Shape 6"/>
          <p:cNvSpPr/>
          <p:nvPr/>
        </p:nvSpPr>
        <p:spPr>
          <a:xfrm>
            <a:off x="2999232" y="4809744"/>
            <a:ext cx="1682496" cy="0"/>
          </a:xfrm>
          <a:prstGeom prst="line">
            <a:avLst/>
          </a:prstGeom>
          <a:noFill/>
          <a:ln w="1778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9" name="Shape 7"/>
          <p:cNvSpPr/>
          <p:nvPr/>
        </p:nvSpPr>
        <p:spPr>
          <a:xfrm>
            <a:off x="7516368" y="4809744"/>
            <a:ext cx="1353312" cy="0"/>
          </a:xfrm>
          <a:prstGeom prst="line">
            <a:avLst/>
          </a:prstGeom>
          <a:noFill/>
          <a:ln w="1778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4681728" y="2350008"/>
            <a:ext cx="2834640" cy="2011680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  <a:effectLst>
            <a:outerShdw blurRad="25400" dist="50800" dir="2700000" sx="100000" sy="100000" kx="0" ky="0" algn="bl" rotWithShape="0">
              <a:srgbClr val="00101F">
                <a:alpha val="15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4681728" y="269748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kern="0" spc="300" dirty="0">
                <a:solidFill>
                  <a:srgbClr val="07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</a:t>
            </a:r>
            <a:endParaRPr lang="en-US" sz="2500" dirty="0"/>
          </a:p>
        </p:txBody>
      </p:sp>
      <p:sp>
        <p:nvSpPr>
          <p:cNvPr id="12" name="Text 10"/>
          <p:cNvSpPr txBox="1"/>
          <p:nvPr/>
        </p:nvSpPr>
        <p:spPr>
          <a:xfrm>
            <a:off x="4681728" y="3209544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ops command center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321808" y="3648456"/>
            <a:ext cx="1554480" cy="0"/>
          </a:xfrm>
          <a:prstGeom prst="line">
            <a:avLst/>
          </a:prstGeom>
          <a:noFill/>
          <a:ln w="15240">
            <a:solidFill>
              <a:srgbClr val="071A2E"/>
            </a:solidFill>
            <a:prstDash val="solid"/>
            <a:headEnd type="none"/>
            <a:tailEnd type="none"/>
          </a:ln>
        </p:spPr>
      </p:sp>
      <p:sp>
        <p:nvSpPr>
          <p:cNvPr id="14" name="Text 12"/>
          <p:cNvSpPr txBox="1"/>
          <p:nvPr/>
        </p:nvSpPr>
        <p:spPr>
          <a:xfrm>
            <a:off x="5010912" y="3776472"/>
            <a:ext cx="21762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071A2E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Shared priorities · Full context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914400" y="2084832"/>
            <a:ext cx="2084832" cy="877824"/>
          </a:xfrm>
          <a:prstGeom prst="roundRect">
            <a:avLst/>
          </a:prstGeom>
          <a:solidFill>
            <a:srgbClr val="0D2944"/>
          </a:solidFill>
          <a:ln w="12700">
            <a:solidFill>
              <a:srgbClr val="173A5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97280" y="2221992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" y="2542032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Auto-compiled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615184" y="2414016"/>
            <a:ext cx="182880" cy="182880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869680" y="2084832"/>
            <a:ext cx="2084832" cy="877824"/>
          </a:xfrm>
          <a:prstGeom prst="roundRect">
            <a:avLst/>
          </a:prstGeom>
          <a:solidFill>
            <a:srgbClr val="0D2944"/>
          </a:solidFill>
          <a:ln w="20320">
            <a:solidFill>
              <a:srgbClr val="4EF2C7">
                <a:alpha val="65000"/>
              </a:srgbClr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52560" y="2221992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052560" y="2542032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Spotted instantly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10570464" y="2414016"/>
            <a:ext cx="182880" cy="182880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4400" y="4370832"/>
            <a:ext cx="2084832" cy="877824"/>
          </a:xfrm>
          <a:prstGeom prst="roundRect">
            <a:avLst/>
          </a:prstGeom>
          <a:solidFill>
            <a:srgbClr val="0D2944"/>
          </a:solidFill>
          <a:ln w="12700">
            <a:solidFill>
              <a:srgbClr val="173A57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1097280" y="4507992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97280" y="4828032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Shared context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615184" y="4700016"/>
            <a:ext cx="182880" cy="182880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869680" y="4370832"/>
            <a:ext cx="2084832" cy="877824"/>
          </a:xfrm>
          <a:prstGeom prst="roundRect">
            <a:avLst/>
          </a:prstGeom>
          <a:solidFill>
            <a:srgbClr val="0D2944"/>
          </a:solidFill>
          <a:ln w="20320">
            <a:solidFill>
              <a:srgbClr val="4EF2C7">
                <a:alpha val="65000"/>
              </a:srgbClr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9052560" y="4507992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9052560" y="4828032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Closed-loop tracking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10570464" y="4700016"/>
            <a:ext cx="182880" cy="182880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3182112" y="5230368"/>
            <a:ext cx="5824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spotting an issue to fixing it: fully traceable.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621792" y="6400800"/>
            <a:ext cx="2103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kern="0" spc="120" dirty="0">
                <a:solidFill>
                  <a:srgbClr val="789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 / Pitch deck</a:t>
            </a:r>
            <a:endParaRPr lang="en-US" sz="800" dirty="0"/>
          </a:p>
        </p:txBody>
      </p:sp>
      <p:sp>
        <p:nvSpPr>
          <p:cNvPr id="33" name="Text 31"/>
          <p:cNvSpPr txBox="1"/>
          <p:nvPr/>
        </p:nvSpPr>
        <p:spPr>
          <a:xfrm>
            <a:off x="4800600" y="6400800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7890A6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Solution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7890A6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400">
        <p:fade xmlns:p="http://schemas.openxmlformats.org/presentationml/2006/main"/>
      </p:transition>
    </mc:Choice>
    <mc:Fallback>
      <p:transition>
        <p:fade xmlns:p="http://schemas.openxmlformats.org/presentationml/2006/main"/>
      </p:transition>
    </mc:Fallback>
  </mc:AlternateContent>
  <p:timing>
    <p:tnLst xmlns:p="http://schemas.openxmlformats.org/presentationml/2006/main"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xmlns:p="http://schemas.openxmlformats.org/presentationml/2006/main"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6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" presetID="42" presetClass="entr" presetSubtype="0" fill="hold" nodeType="withEffect">
                                  <p:stCondLst>
                                    <p:cond delay="46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6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7" presetID="37" presetClass="entr" presetSubtype="0" fill="hold" nodeType="withEffect">
                                  <p:stCondLst>
                                    <p:cond delay="104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4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4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6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5" presetID="42" presetClass="entr" presetSubtype="0" fill="hold" nodeType="withEffect">
                                  <p:stCondLst>
                                    <p:cond delay="161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6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2" presetID="53" presetClass="entr" presetSubtype="16" fill="hold" nodeType="withEffect">
                                  <p:stCondLst>
                                    <p:cond delay="219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6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60" fill="hold"/>
                                        <p:tgtEl>
                                          <p:spTgt spid="15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8" presetID="42" presetClass="entr" presetSubtype="0" fill="hold" nodeType="withEffect">
                                  <p:stCondLst>
                                    <p:cond delay="242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6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45" presetID="53" presetClass="entr" presetSubtype="16" fill="hold" nodeType="withEffect">
                                  <p:stCondLst>
                                    <p:cond delay="265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6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60" fill="hold"/>
                                        <p:tgtEl>
                                          <p:spTgt spid="19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1" presetID="42" presetClass="entr" presetSubtype="0" fill="hold" nodeType="withEffect">
                                  <p:stCondLst>
                                    <p:cond delay="288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6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6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6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8" presetID="42" presetClass="entr" presetSubtype="0" fill="hold" nodeType="withEffect">
                                  <p:stCondLst>
                                    <p:cond delay="276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6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6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6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5" presetID="53" presetClass="entr" presetSubtype="16" fill="hold" nodeType="withEffect">
                                  <p:stCondLst>
                                    <p:cond delay="299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6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60" fill="hold"/>
                                        <p:tgtEl>
                                          <p:spTgt spid="18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1" presetID="42" presetClass="entr" presetSubtype="0" fill="hold" nodeType="withEffect">
                                  <p:stCondLst>
                                    <p:cond delay="322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6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6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6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8" presetID="53" presetClass="entr" presetSubtype="16" fill="hold" nodeType="withEffect">
                                  <p:stCondLst>
                                    <p:cond delay="345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6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60" fill="hold"/>
                                        <p:tgtEl>
                                          <p:spTgt spid="22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4" presetID="42" presetClass="entr" presetSubtype="0" fill="hold" nodeType="withEffect">
                                  <p:stCondLst>
                                    <p:cond delay="334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6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6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6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1" presetID="42" presetClass="entr" presetSubtype="0" fill="hold" nodeType="withEffect">
                                  <p:stCondLst>
                                    <p:cond delay="391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6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8" presetID="42" presetClass="entr" presetSubtype="0" fill="hold" nodeType="withEffect">
                                  <p:stCondLst>
                                    <p:cond delay="414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6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5" presetID="53" presetClass="entr" presetSubtype="16" fill="hold" nodeType="withEffect">
                                  <p:stCondLst>
                                    <p:cond delay="437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6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60" fill="hold"/>
                                        <p:tgtEl>
                                          <p:spTgt spid="23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11" presetID="42" presetClass="entr" presetSubtype="0" fill="hold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6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6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6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18" presetID="53" presetClass="entr" presetSubtype="16" fill="hold" nodeType="withEffect">
                                  <p:stCondLst>
                                    <p:cond delay="483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6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60" fill="hold"/>
                                        <p:tgtEl>
                                          <p:spTgt spid="27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4" presetID="42" presetClass="entr" presetSubtype="0" fill="hold" nodeType="withEffect">
                                  <p:stCondLst>
                                    <p:cond delay="506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6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26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6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31" presetID="42" presetClass="entr" presetSubtype="0" fill="hold" nodeType="withEffect">
                                  <p:stCondLst>
                                    <p:cond delay="529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6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6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6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38" presetID="53" presetClass="entr" presetSubtype="16" fill="hold" nodeType="withEffect">
                                  <p:stCondLst>
                                    <p:cond delay="552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6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260" fill="hold"/>
                                        <p:tgtEl>
                                          <p:spTgt spid="26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44" presetID="42" presetClass="entr" presetSubtype="0" fill="hold" nodeType="withEffect">
                                  <p:stCondLst>
                                    <p:cond delay="575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6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26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6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51" presetID="53" presetClass="entr" presetSubtype="16" fill="hold" nodeType="withEffect">
                                  <p:stCondLst>
                                    <p:cond delay="598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6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260" fill="hold"/>
                                        <p:tgtEl>
                                          <p:spTgt spid="30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57" presetID="42" presetClass="entr" presetSubtype="0" fill="hold" nodeType="withEffect">
                                  <p:stCondLst>
                                    <p:cond delay="621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6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26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6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>
  <p:cSld name="Slide 6">
    <p:bg>
      <p:bgPr>
        <a:solidFill>
          <a:srgbClr val="F4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429768"/>
            <a:ext cx="274320" cy="73152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14984" y="38404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b="1" kern="0" spc="220" dirty="0">
                <a:solidFill>
                  <a:srgbClr val="62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621792" y="713232"/>
            <a:ext cx="89611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system closes three critical gaps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137160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Design principles: less switching, faster calls, easier to repeat.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21792" y="1901952"/>
            <a:ext cx="502920" cy="502920"/>
          </a:xfrm>
          <a:prstGeom prst="roundRect">
            <a:avLst/>
          </a:prstGeom>
          <a:solidFill>
            <a:srgbClr val="DDFBF3"/>
          </a:solidFill>
          <a:ln w="12700">
            <a:solidFill>
              <a:srgbClr val="DDFBF3">
                <a:alpha val="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9019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316736" y="2029968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kern="0" spc="170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621792" y="265176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621792" y="3090672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signal</a:t>
            </a:r>
            <a:endParaRPr lang="en-US" sz="2200" dirty="0"/>
          </a:p>
          <a:p>
            <a:pPr marL="0" indent="0" algn="l">
              <a:buNone/>
            </a:pPr>
            <a:r>
              <a:rPr lang="en-US" sz="22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one context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21792" y="4160520"/>
            <a:ext cx="585216" cy="0"/>
          </a:xfrm>
          <a:prstGeom prst="line">
            <a:avLst/>
          </a:prstGeom>
          <a:noFill/>
          <a:ln w="38100">
            <a:solidFill>
              <a:srgbClr val="4EF2C7"/>
            </a:solidFill>
            <a:prstDash val="solid"/>
            <a:headEnd type="none"/>
            <a:tailEnd type="none"/>
          </a:ln>
        </p:spPr>
      </p:sp>
      <p:sp>
        <p:nvSpPr>
          <p:cNvPr id="12" name="Text 10"/>
          <p:cNvSpPr txBox="1"/>
          <p:nvPr/>
        </p:nvSpPr>
        <p:spPr>
          <a:xfrm>
            <a:off x="621792" y="4425696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Connects your tools with sources and timestamps. No version guessing.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005072" y="1920240"/>
            <a:ext cx="0" cy="0"/>
          </a:xfrm>
          <a:prstGeom prst="line">
            <a:avLst/>
          </a:prstGeom>
          <a:noFill/>
          <a:ln w="12700">
            <a:solidFill>
              <a:srgbClr val="D9E1E5"/>
            </a:solidFill>
            <a:prstDash val="solid"/>
            <a:headEnd type="none"/>
            <a:tailEnd type="none"/>
          </a:ln>
        </p:spPr>
      </p:sp>
      <p:sp>
        <p:nvSpPr>
          <p:cNvPr id="14" name="Shape 12"/>
          <p:cNvSpPr/>
          <p:nvPr/>
        </p:nvSpPr>
        <p:spPr>
          <a:xfrm>
            <a:off x="4315968" y="1901952"/>
            <a:ext cx="502920" cy="502920"/>
          </a:xfrm>
          <a:prstGeom prst="roundRect">
            <a:avLst/>
          </a:prstGeom>
          <a:solidFill>
            <a:srgbClr val="DDFBF3"/>
          </a:solidFill>
          <a:ln w="12700">
            <a:solidFill>
              <a:srgbClr val="DDFBF3">
                <a:alpha val="0"/>
              </a:srgbClr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315968" y="19019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010912" y="2029968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kern="0" spc="170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</a:t>
            </a:r>
            <a:endParaRPr lang="en-US" sz="850" dirty="0"/>
          </a:p>
        </p:txBody>
      </p:sp>
      <p:sp>
        <p:nvSpPr>
          <p:cNvPr id="17" name="Text 15"/>
          <p:cNvSpPr txBox="1"/>
          <p:nvPr/>
        </p:nvSpPr>
        <p:spPr>
          <a:xfrm>
            <a:off x="4315968" y="265176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Prioritize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4315968" y="3090672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changes</a:t>
            </a:r>
            <a:endParaRPr lang="en-US" sz="2200" dirty="0"/>
          </a:p>
          <a:p>
            <a:pPr marL="0" indent="0" algn="l">
              <a:buNone/>
            </a:pPr>
            <a:r>
              <a:rPr lang="en-US" sz="22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surface themselves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4315968" y="4160520"/>
            <a:ext cx="585216" cy="0"/>
          </a:xfrm>
          <a:prstGeom prst="line">
            <a:avLst/>
          </a:prstGeom>
          <a:noFill/>
          <a:ln w="38100">
            <a:solidFill>
              <a:srgbClr val="4EF2C7"/>
            </a:solidFill>
            <a:prstDash val="solid"/>
            <a:headEnd type="none"/>
            <a:tailEnd type="none"/>
          </a:ln>
        </p:spPr>
      </p:sp>
      <p:sp>
        <p:nvSpPr>
          <p:cNvPr id="20" name="Text 18"/>
          <p:cNvSpPr txBox="1"/>
          <p:nvPr/>
        </p:nvSpPr>
        <p:spPr>
          <a:xfrm>
            <a:off x="4315968" y="4425696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AI ranks by impact and urgency, so teams act on what matters first.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699248" y="1920240"/>
            <a:ext cx="0" cy="0"/>
          </a:xfrm>
          <a:prstGeom prst="line">
            <a:avLst/>
          </a:prstGeom>
          <a:noFill/>
          <a:ln w="12700">
            <a:solidFill>
              <a:srgbClr val="D9E1E5"/>
            </a:solidFill>
            <a:prstDash val="solid"/>
            <a:headEnd type="none"/>
            <a:tailEnd type="none"/>
          </a:ln>
        </p:spPr>
      </p:sp>
      <p:sp>
        <p:nvSpPr>
          <p:cNvPr id="22" name="Shape 20"/>
          <p:cNvSpPr/>
          <p:nvPr/>
        </p:nvSpPr>
        <p:spPr>
          <a:xfrm>
            <a:off x="8010144" y="1901952"/>
            <a:ext cx="502920" cy="502920"/>
          </a:xfrm>
          <a:prstGeom prst="roundRect">
            <a:avLst/>
          </a:prstGeom>
          <a:solidFill>
            <a:srgbClr val="DDFBF3"/>
          </a:solidFill>
          <a:ln w="12700">
            <a:solidFill>
              <a:srgbClr val="DDFBF3">
                <a:alpha val="0"/>
              </a:srgb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010144" y="19019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8705088" y="2029968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kern="0" spc="170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</a:t>
            </a:r>
            <a:endParaRPr lang="en-US" sz="850" dirty="0"/>
          </a:p>
        </p:txBody>
      </p:sp>
      <p:sp>
        <p:nvSpPr>
          <p:cNvPr id="25" name="Text 23"/>
          <p:cNvSpPr txBox="1"/>
          <p:nvPr/>
        </p:nvSpPr>
        <p:spPr>
          <a:xfrm>
            <a:off x="8010144" y="265176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Execute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8010144" y="3090672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insight</a:t>
            </a:r>
            <a:endParaRPr lang="en-US" sz="2200" dirty="0"/>
          </a:p>
          <a:p>
            <a:pPr marL="0" indent="0" algn="l">
              <a:buNone/>
            </a:pPr>
            <a:r>
              <a:rPr lang="en-US" sz="22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gets a next step</a:t>
            </a:r>
            <a:endParaRPr lang="en-US" sz="2200" dirty="0"/>
          </a:p>
        </p:txBody>
      </p:sp>
      <p:sp>
        <p:nvSpPr>
          <p:cNvPr id="27" name="Shape 25"/>
          <p:cNvSpPr/>
          <p:nvPr/>
        </p:nvSpPr>
        <p:spPr>
          <a:xfrm>
            <a:off x="8010144" y="4160520"/>
            <a:ext cx="585216" cy="0"/>
          </a:xfrm>
          <a:prstGeom prst="line">
            <a:avLst/>
          </a:prstGeom>
          <a:noFill/>
          <a:ln w="38100">
            <a:solidFill>
              <a:srgbClr val="4EF2C7"/>
            </a:solidFill>
            <a:prstDash val="solid"/>
            <a:headEnd type="none"/>
            <a:tailEnd type="none"/>
          </a:ln>
        </p:spPr>
      </p:sp>
      <p:sp>
        <p:nvSpPr>
          <p:cNvPr id="28" name="Text 26"/>
          <p:cNvSpPr txBox="1"/>
          <p:nvPr/>
        </p:nvSpPr>
        <p:spPr>
          <a:xfrm>
            <a:off x="8010144" y="4425696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Assigns owners, deadlines and check-ins, closing a learning loop.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621792" y="6400800"/>
            <a:ext cx="2103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kern="0" spc="120" dirty="0">
                <a:solidFill>
                  <a:srgbClr val="5A6B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 / Pitch deck</a:t>
            </a:r>
            <a:endParaRPr lang="en-US" sz="800" dirty="0"/>
          </a:p>
        </p:txBody>
      </p:sp>
      <p:sp>
        <p:nvSpPr>
          <p:cNvPr id="30" name="Text 28"/>
          <p:cNvSpPr txBox="1"/>
          <p:nvPr/>
        </p:nvSpPr>
        <p:spPr>
          <a:xfrm>
            <a:off x="4800600" y="6400800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A6B7B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Product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5A6B7B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400">
        <p:fade xmlns:p="http://schemas.openxmlformats.org/presentationml/2006/main"/>
      </p:transition>
    </mc:Choice>
    <mc:Fallback>
      <p:transition>
        <p:fade xmlns:p="http://schemas.openxmlformats.org/presentationml/2006/main"/>
      </p:transition>
    </mc:Fallback>
  </mc:AlternateContent>
  <p:timing>
    <p:tnLst xmlns:p="http://schemas.openxmlformats.org/presentationml/2006/main"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xmlns:p="http://schemas.openxmlformats.org/presentationml/2006/main"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" presetID="42" presetClass="entr" presetSubtype="0" fill="hold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6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7" presetID="42" presetClass="entr" presetSubtype="0" fill="hold" nodeType="withEffect">
                                  <p:stCondLst>
                                    <p:cond delay="75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6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6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6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4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6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1" presetID="53" presetClass="entr" presetSubtype="16" fill="hold" nodeType="withEffect">
                                  <p:stCondLst>
                                    <p:cond delay="225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6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60" fill="hold"/>
                                        <p:tgtEl>
                                          <p:spTgt spid="6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7" presetID="42" presetClass="entr" presetSubtype="0" fill="hold" nodeType="withEffect">
                                  <p:stCondLst>
                                    <p:cond delay="255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6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44" presetID="42" presetClass="entr" presetSubtype="0" fill="hold" nodeType="withEffect">
                                  <p:stCondLst>
                                    <p:cond delay="285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6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1" presetID="53" presetClass="entr" presetSubtype="16" fill="hold" nodeType="withEffect">
                                  <p:stCondLst>
                                    <p:cond delay="315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6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60" fill="hold"/>
                                        <p:tgtEl>
                                          <p:spTgt spid="14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7" presetID="42" presetClass="entr" presetSubtype="0" fill="hold" nodeType="withEffect">
                                  <p:stCondLst>
                                    <p:cond delay="345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6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6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6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4" presetID="42" presetClass="entr" presetSubtype="0" fill="hold" nodeType="withEffect">
                                  <p:stCondLst>
                                    <p:cond delay="375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6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1" presetID="53" presetClass="entr" presetSubtype="16" fill="hold" nodeType="withEffect">
                                  <p:stCondLst>
                                    <p:cond delay="405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6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60" fill="hold"/>
                                        <p:tgtEl>
                                          <p:spTgt spid="22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7" presetID="42" presetClass="entr" presetSubtype="0" fill="hold" nodeType="withEffect">
                                  <p:stCondLst>
                                    <p:cond delay="435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6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6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6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4" presetID="42" presetClass="entr" presetSubtype="0" fill="hold" nodeType="withEffect">
                                  <p:stCondLst>
                                    <p:cond delay="465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6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6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6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6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8" presetID="42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6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6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6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5" presetID="42" presetClass="entr" presetSubtype="0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6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6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6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12" presetID="37" presetClass="entr" presetSubtype="0" fill="hold" nodeType="withEffect">
                                  <p:stCondLst>
                                    <p:cond delay="375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34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34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06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0" presetID="37" presetClass="entr" presetSubtype="0" fill="hold" nodeType="withEffect">
                                  <p:stCondLst>
                                    <p:cond delay="405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34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34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06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8" presetID="37" presetClass="entr" presetSubtype="0" fill="hold" nodeType="withEffect">
                                  <p:stCondLst>
                                    <p:cond delay="435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34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34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06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36" presetID="37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34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34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06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44" presetID="37" presetClass="entr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34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34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6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52" presetID="37" presetClass="entr" presetSubtype="0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34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34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6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>
  <p:cSld name="Slide 7">
    <p:bg>
      <p:bgPr>
        <a:solidFill>
          <a:srgbClr val="07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429768"/>
            <a:ext cx="274320" cy="73152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14984" y="38404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b="1" kern="0" spc="220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621792" y="896112"/>
            <a:ext cx="50292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Deciding right, faster,</a:t>
            </a:r>
            <a:endParaRPr lang="en-US" sz="3000" dirty="0"/>
          </a:p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 best growth lever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2221992"/>
            <a:ext cx="37033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400" b="1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4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2395728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694944" y="37490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decision cycles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94944" y="418795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Illustrative · Pending pilot validation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144768" y="914400"/>
            <a:ext cx="5212080" cy="4526280"/>
          </a:xfrm>
          <a:prstGeom prst="roundRect">
            <a:avLst/>
          </a:prstGeom>
          <a:solidFill>
            <a:srgbClr val="0D2944">
              <a:alpha val="98000"/>
            </a:srgbClr>
          </a:solidFill>
          <a:ln w="12700">
            <a:solidFill>
              <a:srgbClr val="173A5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65392" y="132588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</a:t>
            </a:r>
            <a:endParaRPr lang="en-US" sz="2900" dirty="0"/>
          </a:p>
        </p:txBody>
      </p:sp>
      <p:sp>
        <p:nvSpPr>
          <p:cNvPr id="11" name="Text 9"/>
          <p:cNvSpPr txBox="1"/>
          <p:nvPr/>
        </p:nvSpPr>
        <p:spPr>
          <a:xfrm>
            <a:off x="8394192" y="1344168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manual work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8394192" y="1682496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Auto-merges signals across systems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565392" y="2148840"/>
            <a:ext cx="4343400" cy="0"/>
          </a:xfrm>
          <a:prstGeom prst="line">
            <a:avLst/>
          </a:prstGeom>
          <a:noFill/>
          <a:ln w="1270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14" name="Text 12"/>
          <p:cNvSpPr txBox="1"/>
          <p:nvPr/>
        </p:nvSpPr>
        <p:spPr>
          <a:xfrm>
            <a:off x="6565392" y="2569464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24hr</a:t>
            </a:r>
            <a:endParaRPr lang="en-US" sz="2900" dirty="0"/>
          </a:p>
        </p:txBody>
      </p:sp>
      <p:sp>
        <p:nvSpPr>
          <p:cNvPr id="15" name="Text 13"/>
          <p:cNvSpPr txBox="1"/>
          <p:nvPr/>
        </p:nvSpPr>
        <p:spPr>
          <a:xfrm>
            <a:off x="8394192" y="2587752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response time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394192" y="2926080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Instant alerts on anomalies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565392" y="3392424"/>
            <a:ext cx="4343400" cy="0"/>
          </a:xfrm>
          <a:prstGeom prst="line">
            <a:avLst/>
          </a:prstGeom>
          <a:noFill/>
          <a:ln w="1270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18" name="Text 16"/>
          <p:cNvSpPr txBox="1"/>
          <p:nvPr/>
        </p:nvSpPr>
        <p:spPr>
          <a:xfrm>
            <a:off x="6565392" y="3813048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3.2×</a:t>
            </a:r>
            <a:endParaRPr lang="en-US" sz="2900" dirty="0"/>
          </a:p>
        </p:txBody>
      </p:sp>
      <p:sp>
        <p:nvSpPr>
          <p:cNvPr id="19" name="Text 17"/>
          <p:cNvSpPr txBox="1"/>
          <p:nvPr/>
        </p:nvSpPr>
        <p:spPr>
          <a:xfrm>
            <a:off x="8394192" y="3831336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tracked actions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394192" y="4169664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Linked from insight to outcome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6355080" y="5715000"/>
            <a:ext cx="47731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5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All figures are placeholders. Replace them with real results before you pitch.</a:t>
            </a:r>
            <a:endParaRPr lang="en-US" sz="850" dirty="0"/>
          </a:p>
        </p:txBody>
      </p:sp>
      <p:sp>
        <p:nvSpPr>
          <p:cNvPr id="22" name="Text 20"/>
          <p:cNvSpPr txBox="1"/>
          <p:nvPr/>
        </p:nvSpPr>
        <p:spPr>
          <a:xfrm>
            <a:off x="621792" y="6400800"/>
            <a:ext cx="2103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kern="0" spc="120" dirty="0">
                <a:solidFill>
                  <a:srgbClr val="789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 / Pitch deck</a:t>
            </a:r>
            <a:endParaRPr lang="en-US" sz="800" dirty="0"/>
          </a:p>
        </p:txBody>
      </p:sp>
      <p:sp>
        <p:nvSpPr>
          <p:cNvPr id="23" name="Text 21"/>
          <p:cNvSpPr txBox="1"/>
          <p:nvPr/>
        </p:nvSpPr>
        <p:spPr>
          <a:xfrm>
            <a:off x="4800600" y="6400800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7890A6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Key numbers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7890A6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400">
        <p:fade xmlns:p="http://schemas.openxmlformats.org/presentationml/2006/main"/>
      </p:transition>
    </mc:Choice>
    <mc:Fallback>
      <p:transition>
        <p:fade xmlns:p="http://schemas.openxmlformats.org/presentationml/2006/main"/>
      </p:transition>
    </mc:Fallback>
  </mc:AlternateContent>
  <p:timing>
    <p:tnLst xmlns:p="http://schemas.openxmlformats.org/presentationml/2006/main"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xmlns:p="http://schemas.openxmlformats.org/presentationml/2006/main"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6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" presetID="22" presetClass="entr" presetSubtype="1" fill="hold" nodeType="withEffect">
                                  <p:stCondLst>
                                    <p:cond delay="55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5" presetID="42" presetClass="entr" presetSubtype="0" fill="hold" nodeType="withEffect">
                                  <p:stCondLst>
                                    <p:cond delay="83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6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2" presetID="42" presetClass="entr" presetSubtype="0" fill="hold" nodeType="withEffect">
                                  <p:stCondLst>
                                    <p:cond delay="124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6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6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6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9" presetID="42" presetClass="entr" presetSubtype="0" fill="hold" nodeType="withEffect">
                                  <p:stCondLst>
                                    <p:cond delay="193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6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6" presetID="42" presetClass="entr" presetSubtype="0" fill="hold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6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6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6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43" presetID="42" presetClass="entr" presetSubtype="0" fill="hold" nodeType="withEffect">
                                  <p:stCondLst>
                                    <p:cond delay="262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6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0" presetID="37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4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4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6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8" presetID="42" presetClass="entr" presetSubtype="0" fill="hold" nodeType="withEffect">
                                  <p:stCondLst>
                                    <p:cond delay="358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6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6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6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5" presetID="42" presetClass="entr" presetSubtype="0" fill="hold" nodeType="withEffect">
                                  <p:stCondLst>
                                    <p:cond delay="399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6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2" presetID="42" presetClass="entr" presetSubtype="0" fill="hold" nodeType="withEffect">
                                  <p:stCondLst>
                                    <p:cond delay="427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6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6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6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9" presetID="42" presetClass="entr" presetSubtype="0" fill="hold" nodeType="withEffect">
                                  <p:stCondLst>
                                    <p:cond delay="468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6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6" presetID="42" presetClass="entr" presetSubtype="0" fill="hold" nodeType="withEffect">
                                  <p:stCondLst>
                                    <p:cond delay="496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6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3" presetID="42" presetClass="entr" presetSubtype="0" fill="hold" nodeType="withEffect">
                                  <p:stCondLst>
                                    <p:cond delay="523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6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0" presetID="42" presetClass="entr" presetSubtype="0" fill="hold" nodeType="withEffect">
                                  <p:stCondLst>
                                    <p:cond delay="551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6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7" presetID="42" presetClass="entr" presetSubtype="0" fill="hold" nodeType="withEffect">
                                  <p:stCondLst>
                                    <p:cond delay="578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6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14" presetID="42" presetClass="entr" presetSubtype="0" fill="hold" nodeType="withEffect">
                                  <p:stCondLst>
                                    <p:cond delay="606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6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6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6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1" presetID="42" presetClass="entr" presetSubtype="0" fill="hold" nodeType="withEffect">
                                  <p:stCondLst>
                                    <p:cond delay="633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6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26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6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>
  <p:cSld name="Slide 8">
    <p:bg>
      <p:bgPr>
        <a:solidFill>
          <a:srgbClr val="F4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429768"/>
            <a:ext cx="274320" cy="73152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14984" y="38404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b="1" kern="0" spc="220" dirty="0">
                <a:solidFill>
                  <a:srgbClr val="62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621792" y="713232"/>
            <a:ext cx="89611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clear beachhead, then the wider ops market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137160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Start with APAC SaaS teams, then expand across industries.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96112" y="5596128"/>
            <a:ext cx="6537960" cy="0"/>
          </a:xfrm>
          <a:prstGeom prst="line">
            <a:avLst/>
          </a:prstGeom>
          <a:noFill/>
          <a:ln w="15240">
            <a:solidFill>
              <a:srgbClr val="D9E1E5"/>
            </a:solidFill>
            <a:prstDash val="solid"/>
            <a:headEnd type="none"/>
            <a:tailEnd type="none"/>
          </a:ln>
        </p:spPr>
      </p:sp>
      <p:sp>
        <p:nvSpPr>
          <p:cNvPr id="7" name="Shape 5"/>
          <p:cNvSpPr/>
          <p:nvPr/>
        </p:nvSpPr>
        <p:spPr>
          <a:xfrm>
            <a:off x="941832" y="3694176"/>
            <a:ext cx="1417320" cy="1901952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50392" y="3255264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US$ 0.9B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941832" y="495604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574243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3-year obtainable market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926080" y="2779776"/>
            <a:ext cx="1417320" cy="2816352"/>
          </a:xfrm>
          <a:prstGeom prst="roundRect">
            <a:avLst/>
          </a:prstGeom>
          <a:solidFill>
            <a:srgbClr val="173A57"/>
          </a:solidFill>
          <a:ln w="12700">
            <a:solidFill>
              <a:srgbClr val="173A57">
                <a:alpha val="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834640" y="2340864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US$ 4.2B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2926080" y="495604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2670048" y="574243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APAC growth-stage teams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910328" y="1801368"/>
            <a:ext cx="1417320" cy="3794760"/>
          </a:xfrm>
          <a:prstGeom prst="roundRect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818888" y="1362456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US$ 18B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4910328" y="495604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654296" y="574243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Global ops software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8001000" y="1847088"/>
            <a:ext cx="3456432" cy="34930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  <a:prstDash val="solid"/>
          </a:ln>
          <a:effectLst>
            <a:outerShdw blurRad="25400" dist="50800" dir="2700000" sx="100000" sy="100000" kx="0" ky="0" algn="bl" rotWithShape="0">
              <a:srgbClr val="00101F">
                <a:alpha val="15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8394192" y="221284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kern="0" spc="140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Entry strategy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8394192" y="2633472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 high-pain,</a:t>
            </a:r>
            <a:endParaRPr lang="en-US" sz="2200" dirty="0"/>
          </a:p>
          <a:p>
            <a:pPr marL="0" indent="0" algn="l">
              <a:buNone/>
            </a:pPr>
            <a:r>
              <a:rPr lang="en-US" sz="22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ops first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8394192" y="3858768"/>
            <a:ext cx="91440" cy="91440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613648" y="37490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Customer success &amp; RevOps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8394192" y="4279392"/>
            <a:ext cx="91440" cy="91440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613648" y="4169664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SaaS teams of 50–500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8394192" y="4700016"/>
            <a:ext cx="91440" cy="91440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613648" y="4590288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Taiwan → SE Asia → APAC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8119872" y="5897880"/>
            <a:ext cx="32186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50" dirty="0">
                <a:solidFill>
                  <a:srgbClr val="56687A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Illustrative sizing · Use validated market research</a:t>
            </a:r>
            <a:endParaRPr lang="en-US" sz="850" dirty="0"/>
          </a:p>
        </p:txBody>
      </p:sp>
      <p:sp>
        <p:nvSpPr>
          <p:cNvPr id="29" name="Text 27"/>
          <p:cNvSpPr txBox="1"/>
          <p:nvPr/>
        </p:nvSpPr>
        <p:spPr>
          <a:xfrm>
            <a:off x="621792" y="6400800"/>
            <a:ext cx="2103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kern="0" spc="120" dirty="0">
                <a:solidFill>
                  <a:srgbClr val="5A6B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 / Pitch deck</a:t>
            </a:r>
            <a:endParaRPr lang="en-US" sz="800" dirty="0"/>
          </a:p>
        </p:txBody>
      </p:sp>
      <p:sp>
        <p:nvSpPr>
          <p:cNvPr id="30" name="Text 28"/>
          <p:cNvSpPr txBox="1"/>
          <p:nvPr/>
        </p:nvSpPr>
        <p:spPr>
          <a:xfrm>
            <a:off x="4800600" y="6400800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A6B7B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Market size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5A6B7B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400">
        <p:fade xmlns:p="http://schemas.openxmlformats.org/presentationml/2006/main"/>
      </p:transition>
    </mc:Choice>
    <mc:Fallback>
      <p:transition>
        <p:fade xmlns:p="http://schemas.openxmlformats.org/presentationml/2006/main"/>
      </p:transition>
    </mc:Fallback>
  </mc:AlternateContent>
  <p:timing>
    <p:tnLst xmlns:p="http://schemas.openxmlformats.org/presentationml/2006/main"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xmlns:p="http://schemas.openxmlformats.org/presentationml/2006/main"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6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6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5" presetID="22" presetClass="entr" presetSubtype="1" fill="hold" nodeType="withEffect">
                                  <p:stCondLst>
                                    <p:cond delay="44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0" presetID="42" presetClass="entr" presetSubtype="0" fill="hold" nodeType="withEffect">
                                  <p:stCondLst>
                                    <p:cond delay="66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6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7" presetID="42" presetClass="entr" presetSubtype="0" fill="hold" nodeType="withEffect">
                                  <p:stCondLst>
                                    <p:cond delay="99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6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6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6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4" presetID="42" presetClass="entr" presetSubtype="0" fill="hold" nodeType="withEffect">
                                  <p:stCondLst>
                                    <p:cond delay="155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6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41" presetID="42" presetClass="entr" presetSubtype="0" fill="hold" nodeType="withEffect">
                                  <p:stCondLst>
                                    <p:cond delay="177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6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48" presetID="42" presetClass="entr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6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5" presetID="42" presetClass="entr" presetSubtype="0" fill="hold" nodeType="withEffect">
                                  <p:stCondLst>
                                    <p:cond delay="232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6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6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6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2" presetID="53" presetClass="entr" presetSubtype="16" fill="hold" nodeType="withEffect">
                                  <p:stCondLst>
                                    <p:cond delay="265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6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60" fill="hold"/>
                                        <p:tgtEl>
                                          <p:spTgt spid="11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8" presetID="37" presetClass="entr" presetSubtype="0" fill="hold" nodeType="withEffect">
                                  <p:stCondLst>
                                    <p:cond delay="287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4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4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6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6" presetID="42" presetClass="entr" presetSubtype="0" fill="hold" nodeType="withEffect">
                                  <p:stCondLst>
                                    <p:cond delay="321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6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3" presetID="53" presetClass="entr" presetSubtype="16" fill="hold" nodeType="withEffect">
                                  <p:stCondLst>
                                    <p:cond delay="376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6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60" fill="hold"/>
                                        <p:tgtEl>
                                          <p:spTgt spid="7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9" presetID="42" presetClass="entr" presetSubtype="0" fill="hold" nodeType="withEffect">
                                  <p:stCondLst>
                                    <p:cond delay="398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6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6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6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6" presetID="42" presetClass="entr" presetSubtype="0" fill="hold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6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6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6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3" presetID="22" presetClass="entr" presetSubtype="1" fill="hold" nodeType="withEffect">
                                  <p:stCondLst>
                                    <p:cond delay="442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8" presetID="42" presetClass="entr" presetSubtype="0" fill="hold" nodeType="withEffect">
                                  <p:stCondLst>
                                    <p:cond delay="464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6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6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6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15" presetID="42" presetClass="entr" presetSubtype="0" fill="hold" nodeType="withEffect">
                                  <p:stCondLst>
                                    <p:cond delay="486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6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2" presetID="42" presetClass="entr" presetSubtype="0" fill="hold" nodeType="withEffect">
                                  <p:stCondLst>
                                    <p:cond delay="508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6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26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6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9" presetID="42" presetClass="entr" presetSubtype="0" fill="hold" nodeType="withEffect">
                                  <p:stCondLst>
                                    <p:cond delay="531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6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6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6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36" presetID="42" presetClass="entr" presetSubtype="0" fill="hold" nodeType="withEffect">
                                  <p:stCondLst>
                                    <p:cond delay="553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6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43" presetID="42" presetClass="entr" presetSubtype="0" fill="hold" nodeType="withEffect">
                                  <p:stCondLst>
                                    <p:cond delay="575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6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50" presetID="42" presetClass="entr" presetSubtype="0" fill="hold" nodeType="withEffect">
                                  <p:stCondLst>
                                    <p:cond delay="597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6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2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57" presetID="42" presetClass="entr" presetSubtype="0" fill="hold" nodeType="withEffect">
                                  <p:stCondLst>
                                    <p:cond delay="619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6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26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6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>
  <p:cSld name="Slide 9">
    <p:bg>
      <p:bgPr>
        <a:solidFill>
          <a:srgbClr val="F4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429768"/>
            <a:ext cx="274320" cy="73152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14984" y="38404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b="1" kern="0" spc="220" dirty="0">
                <a:solidFill>
                  <a:srgbClr val="62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ROADMAP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621792" y="713232"/>
            <a:ext cx="89611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months to turn our edge into a flywheel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137160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Each phase has clear product milestones and commercial proof points.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60120" y="3127248"/>
            <a:ext cx="10195560" cy="0"/>
          </a:xfrm>
          <a:prstGeom prst="line">
            <a:avLst/>
          </a:prstGeom>
          <a:noFill/>
          <a:ln w="30480">
            <a:solidFill>
              <a:srgbClr val="071A2E"/>
            </a:solidFill>
            <a:prstDash val="solid"/>
            <a:headEnd type="none"/>
            <a:tailEnd type="none"/>
          </a:ln>
        </p:spPr>
      </p:sp>
      <p:sp>
        <p:nvSpPr>
          <p:cNvPr id="7" name="Text 5"/>
          <p:cNvSpPr txBox="1"/>
          <p:nvPr/>
        </p:nvSpPr>
        <p:spPr>
          <a:xfrm>
            <a:off x="868680" y="214884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’26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868680" y="2843784"/>
            <a:ext cx="585216" cy="585216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  <a:effectLst>
            <a:outerShdw blurRad="25400" dist="50800" dir="2700000" sx="100000" sy="100000" kx="0" ky="0" algn="bl" rotWithShape="0">
              <a:srgbClr val="00101F">
                <a:alpha val="15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68680" y="2843784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7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370332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Validate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4169664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Land 10 design partners</a:t>
            </a:r>
            <a:endParaRPr lang="en-US" sz="1250" dirty="0"/>
          </a:p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Build core integrations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2624328" y="2798064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639312" y="214884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’27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639312" y="2843784"/>
            <a:ext cx="585216" cy="585216"/>
          </a:xfrm>
          <a:prstGeom prst="ellipse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639312" y="2843784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3639312" y="370332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3639312" y="4169664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Launch the Team plan</a:t>
            </a:r>
            <a:endParaRPr lang="en-US" sz="1250" dirty="0"/>
          </a:p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Repeatable onboarding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5394960" y="2798064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409944" y="214884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’27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409944" y="2843784"/>
            <a:ext cx="585216" cy="585216"/>
          </a:xfrm>
          <a:prstGeom prst="ellipse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09944" y="2843784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409944" y="370332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6409944" y="4169664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Enter Southeast Asia</a:t>
            </a:r>
            <a:endParaRPr lang="en-US" sz="1250" dirty="0"/>
          </a:p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Open partner channels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8165592" y="2798064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9180576" y="214884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H2 ’27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9180576" y="2843784"/>
            <a:ext cx="585216" cy="585216"/>
          </a:xfrm>
          <a:prstGeom prst="ellipse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180576" y="2843784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9180576" y="370332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9180576" y="4169664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Add enterprise governance</a:t>
            </a:r>
            <a:endParaRPr lang="en-US" sz="1250" dirty="0"/>
          </a:p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Cross-industry templates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9070848" y="1755648"/>
            <a:ext cx="2130552" cy="512064"/>
          </a:xfrm>
          <a:prstGeom prst="roundRect">
            <a:avLst/>
          </a:prstGeom>
          <a:solidFill>
            <a:srgbClr val="DDFBF3"/>
          </a:solidFill>
          <a:ln w="12700">
            <a:solidFill>
              <a:srgbClr val="DDFBF3">
                <a:alpha val="0"/>
              </a:srgbClr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9217152" y="1874520"/>
            <a:ext cx="1847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Target: US$3M ARR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21792" y="6400800"/>
            <a:ext cx="2103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kern="0" spc="120" dirty="0">
                <a:solidFill>
                  <a:srgbClr val="5A6B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 / Pitch deck</a:t>
            </a:r>
            <a:endParaRPr lang="en-US" sz="800" dirty="0"/>
          </a:p>
        </p:txBody>
      </p:sp>
      <p:sp>
        <p:nvSpPr>
          <p:cNvPr id="33" name="Text 31"/>
          <p:cNvSpPr txBox="1"/>
          <p:nvPr/>
        </p:nvSpPr>
        <p:spPr>
          <a:xfrm>
            <a:off x="4800600" y="6400800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A6B7B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Timeline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5A6B7B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400">
        <p:fade xmlns:p="http://schemas.openxmlformats.org/presentationml/2006/main"/>
      </p:transition>
    </mc:Choice>
    <mc:Fallback>
      <p:transition>
        <p:fade xmlns:p="http://schemas.openxmlformats.org/presentationml/2006/main"/>
      </p:transition>
    </mc:Fallback>
  </mc:AlternateContent>
  <p:timing>
    <p:tnLst xmlns:p="http://schemas.openxmlformats.org/presentationml/2006/main"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xmlns:p="http://schemas.openxmlformats.org/presentationml/2006/main"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6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" presetID="42" presetClass="entr" presetSubtype="0" fill="hold" nodeType="withEffect">
                                  <p:stCondLst>
                                    <p:cond delay="64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6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6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6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9" presetID="42" presetClass="entr" presetSubtype="0" fill="hold" nodeType="withEffect">
                                  <p:stCondLst>
                                    <p:cond delay="127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6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6" presetID="53" presetClass="entr" presetSubtype="16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6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60" fill="hold"/>
                                        <p:tgtEl>
                                          <p:spTgt spid="30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2" presetID="42" presetClass="entr" presetSubtype="0" fill="hold" nodeType="withEffect">
                                  <p:stCondLst>
                                    <p:cond delay="216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6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6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6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9" presetID="42" presetClass="entr" presetSubtype="0" fill="hold" nodeType="withEffect">
                                  <p:stCondLst>
                                    <p:cond delay="255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6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46" presetID="42" presetClass="entr" presetSubtype="0" fill="hold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6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6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6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3" presetID="42" presetClass="entr" presetSubtype="0" fill="hold" nodeType="withEffect">
                                  <p:stCondLst>
                                    <p:cond delay="305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6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0" presetID="42" presetClass="entr" presetSubtype="0" fill="hold" nodeType="withEffect">
                                  <p:stCondLst>
                                    <p:cond delay="331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6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6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6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7" presetID="42" presetClass="entr" presetSubtype="0" fill="hold" nodeType="withEffect">
                                  <p:stCondLst>
                                    <p:cond delay="318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6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4" presetID="42" presetClass="entr" presetSubtype="0" fill="hold" nodeType="withEffect">
                                  <p:stCondLst>
                                    <p:cond delay="344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6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1" presetID="42" presetClass="entr" presetSubtype="0" fill="hold" nodeType="withEffect">
                                  <p:stCondLst>
                                    <p:cond delay="369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6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6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6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8" presetID="42" presetClass="entr" presetSubtype="0" fill="hold" nodeType="withEffect">
                                  <p:stCondLst>
                                    <p:cond delay="395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6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5" presetID="42" presetClass="entr" presetSubtype="0" fill="hold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6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6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6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2" presetID="42" presetClass="entr" presetSubtype="0" fill="hold" nodeType="withEffect">
                                  <p:stCondLst>
                                    <p:cond delay="445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6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6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6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9" presetID="42" presetClass="entr" presetSubtype="0" fill="hold" nodeType="withEffect">
                                  <p:stCondLst>
                                    <p:cond delay="471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6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6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6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16" presetID="42" presetClass="entr" presetSubtype="0" fill="hold" nodeType="withEffect">
                                  <p:stCondLst>
                                    <p:cond delay="382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6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3" presetID="42" presetClass="entr" presetSubtype="0" fill="hold" nodeType="withEffect">
                                  <p:stCondLst>
                                    <p:cond delay="407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6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30" presetID="42" presetClass="entr" presetSubtype="0" fill="hold" nodeType="withEffect">
                                  <p:stCondLst>
                                    <p:cond delay="433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6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26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6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37" presetID="42" presetClass="entr" presetSubtype="0" fill="hold" nodeType="withEffect">
                                  <p:stCondLst>
                                    <p:cond delay="458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6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26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6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44" presetID="37" presetClass="entr" presetSubtype="0" fill="hold" nodeType="withEffect">
                                  <p:stCondLst>
                                    <p:cond delay="484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34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34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6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52" presetID="37" presetClass="entr" presetSubtype="0" fill="hold" nodeType="withEffect">
                                  <p:stCondLst>
                                    <p:cond delay="509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34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34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6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60" presetID="37" presetClass="entr" presetSubtype="0" fill="hold" nodeType="withEffect">
                                  <p:stCondLst>
                                    <p:cond delay="535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34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34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06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68" presetID="37" presetClass="entr" presetSubtype="0" fill="hold" nodeType="withEffect">
                                  <p:stCondLst>
                                    <p:cond delay="56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34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34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06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>
  <p:cSld name="Slide 10">
    <p:bg>
      <p:bgPr>
        <a:solidFill>
          <a:srgbClr val="F4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429768"/>
            <a:ext cx="274320" cy="73152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14984" y="38404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b="1" kern="0" spc="220" dirty="0">
                <a:solidFill>
                  <a:srgbClr val="62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621792" y="713232"/>
            <a:ext cx="89611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We've done it before. We know how to scale.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137160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A complementary mix of product, AI, business and customer success.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21792" y="2057400"/>
            <a:ext cx="1115568" cy="1115568"/>
          </a:xfrm>
          <a:prstGeom prst="ellipse">
            <a:avLst/>
          </a:prstGeom>
          <a:solidFill>
            <a:srgbClr val="DDFBF3"/>
          </a:solidFill>
          <a:ln w="12700">
            <a:solidFill>
              <a:srgbClr val="DDFBF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50976" y="2240280"/>
            <a:ext cx="457200" cy="457200"/>
          </a:xfrm>
          <a:prstGeom prst="ellipse">
            <a:avLst/>
          </a:prstGeom>
          <a:solidFill>
            <a:srgbClr val="F3C9A8"/>
          </a:solidFill>
          <a:ln w="12700">
            <a:solidFill>
              <a:srgbClr val="F3C9A8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" y="2167128"/>
            <a:ext cx="530352" cy="411480"/>
          </a:xfrm>
          <a:prstGeom prst="arc">
            <a:avLst/>
          </a:prstGeom>
          <a:solidFill>
            <a:srgbClr val="071A2E">
              <a:alpha val="0"/>
            </a:srgbClr>
          </a:solidFill>
          <a:ln w="69850">
            <a:solidFill>
              <a:srgbClr val="071A2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41248" y="2715768"/>
            <a:ext cx="676656" cy="356616"/>
          </a:xfrm>
          <a:prstGeom prst="roundRect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97280" y="2441448"/>
            <a:ext cx="32004" cy="32004"/>
          </a:xfrm>
          <a:prstGeom prst="ellipse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252728" y="2441448"/>
            <a:ext cx="32004" cy="32004"/>
          </a:xfrm>
          <a:prstGeom prst="ellipse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24712" y="2560320"/>
            <a:ext cx="109728" cy="0"/>
          </a:xfrm>
          <a:prstGeom prst="line">
            <a:avLst/>
          </a:prstGeom>
          <a:noFill/>
          <a:ln w="889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13" name="Text 11"/>
          <p:cNvSpPr txBox="1"/>
          <p:nvPr/>
        </p:nvSpPr>
        <p:spPr>
          <a:xfrm>
            <a:off x="621792" y="340156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Chloe Lin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621792" y="3822192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Co-founder / CEO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21792" y="4315968"/>
            <a:ext cx="457200" cy="0"/>
          </a:xfrm>
          <a:prstGeom prst="line">
            <a:avLst/>
          </a:prstGeom>
          <a:noFill/>
          <a:ln w="33020">
            <a:solidFill>
              <a:srgbClr val="4EF2C7"/>
            </a:solidFill>
            <a:prstDash val="solid"/>
            <a:headEnd type="none"/>
            <a:tailEnd type="none"/>
          </a:ln>
        </p:spPr>
      </p:sp>
      <p:sp>
        <p:nvSpPr>
          <p:cNvPr id="16" name="Text 14"/>
          <p:cNvSpPr txBox="1"/>
          <p:nvPr/>
        </p:nvSpPr>
        <p:spPr>
          <a:xfrm>
            <a:off x="621792" y="4572000"/>
            <a:ext cx="2240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Former SaaS product lead</a:t>
            </a:r>
            <a:endParaRPr lang="en-US" sz="1250" dirty="0"/>
          </a:p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2 zero-to-one launches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3392424" y="2057400"/>
            <a:ext cx="1115568" cy="1115568"/>
          </a:xfrm>
          <a:prstGeom prst="ellipse">
            <a:avLst/>
          </a:prstGeom>
          <a:solidFill>
            <a:srgbClr val="E6EEF2"/>
          </a:solidFill>
          <a:ln w="12700">
            <a:solidFill>
              <a:srgbClr val="E6EEF2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721608" y="2240280"/>
            <a:ext cx="457200" cy="457200"/>
          </a:xfrm>
          <a:prstGeom prst="ellipse">
            <a:avLst/>
          </a:prstGeom>
          <a:solidFill>
            <a:srgbClr val="F3C9A8"/>
          </a:solidFill>
          <a:ln w="12700">
            <a:solidFill>
              <a:srgbClr val="F3C9A8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85032" y="2167128"/>
            <a:ext cx="530352" cy="411480"/>
          </a:xfrm>
          <a:prstGeom prst="arc">
            <a:avLst/>
          </a:prstGeom>
          <a:solidFill>
            <a:srgbClr val="173A57">
              <a:alpha val="0"/>
            </a:srgbClr>
          </a:solidFill>
          <a:ln w="69850">
            <a:solidFill>
              <a:srgbClr val="173A5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611880" y="2715768"/>
            <a:ext cx="676656" cy="356616"/>
          </a:xfrm>
          <a:prstGeom prst="roundRect">
            <a:avLst/>
          </a:prstGeom>
          <a:solidFill>
            <a:srgbClr val="173A57"/>
          </a:solidFill>
          <a:ln w="12700">
            <a:solidFill>
              <a:srgbClr val="173A57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867912" y="2441448"/>
            <a:ext cx="32004" cy="32004"/>
          </a:xfrm>
          <a:prstGeom prst="ellipse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023360" y="2441448"/>
            <a:ext cx="32004" cy="32004"/>
          </a:xfrm>
          <a:prstGeom prst="ellipse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895344" y="2560320"/>
            <a:ext cx="109728" cy="0"/>
          </a:xfrm>
          <a:prstGeom prst="line">
            <a:avLst/>
          </a:prstGeom>
          <a:noFill/>
          <a:ln w="889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24" name="Text 22"/>
          <p:cNvSpPr txBox="1"/>
          <p:nvPr/>
        </p:nvSpPr>
        <p:spPr>
          <a:xfrm>
            <a:off x="3392424" y="340156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Brian Chou</a:t>
            </a:r>
            <a:endParaRPr lang="en-US" sz="1900" dirty="0"/>
          </a:p>
        </p:txBody>
      </p:sp>
      <p:sp>
        <p:nvSpPr>
          <p:cNvPr id="25" name="Text 23"/>
          <p:cNvSpPr txBox="1"/>
          <p:nvPr/>
        </p:nvSpPr>
        <p:spPr>
          <a:xfrm>
            <a:off x="3392424" y="3822192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Co-founder / CTO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392424" y="4315968"/>
            <a:ext cx="457200" cy="0"/>
          </a:xfrm>
          <a:prstGeom prst="line">
            <a:avLst/>
          </a:prstGeom>
          <a:noFill/>
          <a:ln w="33020">
            <a:solidFill>
              <a:srgbClr val="4EF2C7"/>
            </a:solidFill>
            <a:prstDash val="solid"/>
            <a:headEnd type="none"/>
            <a:tailEnd type="none"/>
          </a:ln>
        </p:spPr>
      </p:sp>
      <p:sp>
        <p:nvSpPr>
          <p:cNvPr id="27" name="Text 25"/>
          <p:cNvSpPr txBox="1"/>
          <p:nvPr/>
        </p:nvSpPr>
        <p:spPr>
          <a:xfrm>
            <a:off x="3392424" y="4572000"/>
            <a:ext cx="2240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Recommender &amp; data infra</a:t>
            </a:r>
            <a:endParaRPr lang="en-US" sz="1250" dirty="0"/>
          </a:p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10 years in engineering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163056" y="2057400"/>
            <a:ext cx="1115568" cy="1115568"/>
          </a:xfrm>
          <a:prstGeom prst="ellipse">
            <a:avLst/>
          </a:prstGeom>
          <a:solidFill>
            <a:srgbClr val="D7E5EB"/>
          </a:solidFill>
          <a:ln w="12700">
            <a:solidFill>
              <a:srgbClr val="D7E5EB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492240" y="2240280"/>
            <a:ext cx="457200" cy="457200"/>
          </a:xfrm>
          <a:prstGeom prst="ellipse">
            <a:avLst/>
          </a:prstGeom>
          <a:solidFill>
            <a:srgbClr val="F3C9A8"/>
          </a:solidFill>
          <a:ln w="12700">
            <a:solidFill>
              <a:srgbClr val="F3C9A8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55664" y="2167128"/>
            <a:ext cx="530352" cy="411480"/>
          </a:xfrm>
          <a:prstGeom prst="arc">
            <a:avLst/>
          </a:prstGeom>
          <a:solidFill>
            <a:srgbClr val="1AC9A3">
              <a:alpha val="0"/>
            </a:srgbClr>
          </a:solidFill>
          <a:ln w="69850">
            <a:solidFill>
              <a:srgbClr val="1AC9A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382512" y="2715768"/>
            <a:ext cx="676656" cy="356616"/>
          </a:xfrm>
          <a:prstGeom prst="roundRect">
            <a:avLst/>
          </a:prstGeom>
          <a:solidFill>
            <a:srgbClr val="1AC9A3"/>
          </a:solidFill>
          <a:ln w="12700">
            <a:solidFill>
              <a:srgbClr val="1AC9A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638544" y="2441448"/>
            <a:ext cx="32004" cy="32004"/>
          </a:xfrm>
          <a:prstGeom prst="ellipse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793992" y="2441448"/>
            <a:ext cx="32004" cy="32004"/>
          </a:xfrm>
          <a:prstGeom prst="ellipse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665976" y="2560320"/>
            <a:ext cx="109728" cy="0"/>
          </a:xfrm>
          <a:prstGeom prst="line">
            <a:avLst/>
          </a:prstGeom>
          <a:noFill/>
          <a:ln w="889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35" name="Text 33"/>
          <p:cNvSpPr txBox="1"/>
          <p:nvPr/>
        </p:nvSpPr>
        <p:spPr>
          <a:xfrm>
            <a:off x="6163056" y="340156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Annie Chen</a:t>
            </a:r>
            <a:endParaRPr lang="en-US" sz="1900" dirty="0"/>
          </a:p>
        </p:txBody>
      </p:sp>
      <p:sp>
        <p:nvSpPr>
          <p:cNvPr id="36" name="Text 34"/>
          <p:cNvSpPr txBox="1"/>
          <p:nvPr/>
        </p:nvSpPr>
        <p:spPr>
          <a:xfrm>
            <a:off x="6163056" y="3822192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Chief Operating Officer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6163056" y="4315968"/>
            <a:ext cx="457200" cy="0"/>
          </a:xfrm>
          <a:prstGeom prst="line">
            <a:avLst/>
          </a:prstGeom>
          <a:noFill/>
          <a:ln w="33020">
            <a:solidFill>
              <a:srgbClr val="4EF2C7"/>
            </a:solidFill>
            <a:prstDash val="solid"/>
            <a:headEnd type="none"/>
            <a:tailEnd type="none"/>
          </a:ln>
        </p:spPr>
      </p:sp>
      <p:sp>
        <p:nvSpPr>
          <p:cNvPr id="38" name="Text 36"/>
          <p:cNvSpPr txBox="1"/>
          <p:nvPr/>
        </p:nvSpPr>
        <p:spPr>
          <a:xfrm>
            <a:off x="6163056" y="4572000"/>
            <a:ext cx="2240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APAC market expansion</a:t>
            </a:r>
            <a:endParaRPr lang="en-US" sz="1250" dirty="0"/>
          </a:p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Built teams in 3 countries</a:t>
            </a:r>
            <a:endParaRPr lang="en-US" sz="1250" dirty="0"/>
          </a:p>
        </p:txBody>
      </p:sp>
      <p:sp>
        <p:nvSpPr>
          <p:cNvPr id="39" name="Shape 37"/>
          <p:cNvSpPr/>
          <p:nvPr/>
        </p:nvSpPr>
        <p:spPr>
          <a:xfrm>
            <a:off x="8933688" y="2057400"/>
            <a:ext cx="1115568" cy="1115568"/>
          </a:xfrm>
          <a:prstGeom prst="ellipse">
            <a:avLst/>
          </a:prstGeom>
          <a:solidFill>
            <a:srgbClr val="CDEFE7"/>
          </a:solidFill>
          <a:ln w="12700">
            <a:solidFill>
              <a:srgbClr val="CDEFE7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262872" y="2240280"/>
            <a:ext cx="457200" cy="457200"/>
          </a:xfrm>
          <a:prstGeom prst="ellipse">
            <a:avLst/>
          </a:prstGeom>
          <a:solidFill>
            <a:srgbClr val="F3C9A8"/>
          </a:solidFill>
          <a:ln w="12700">
            <a:solidFill>
              <a:srgbClr val="F3C9A8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226296" y="2167128"/>
            <a:ext cx="530352" cy="411480"/>
          </a:xfrm>
          <a:prstGeom prst="arc">
            <a:avLst/>
          </a:prstGeom>
          <a:solidFill>
            <a:srgbClr val="0D2944">
              <a:alpha val="0"/>
            </a:srgbClr>
          </a:solidFill>
          <a:ln w="69850">
            <a:solidFill>
              <a:srgbClr val="0D2944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153144" y="2715768"/>
            <a:ext cx="676656" cy="356616"/>
          </a:xfrm>
          <a:prstGeom prst="roundRect">
            <a:avLst/>
          </a:prstGeom>
          <a:solidFill>
            <a:srgbClr val="0D2944"/>
          </a:solidFill>
          <a:ln w="12700">
            <a:solidFill>
              <a:srgbClr val="0D2944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409176" y="2441448"/>
            <a:ext cx="32004" cy="32004"/>
          </a:xfrm>
          <a:prstGeom prst="ellipse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564624" y="2441448"/>
            <a:ext cx="32004" cy="32004"/>
          </a:xfrm>
          <a:prstGeom prst="ellipse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436608" y="2560320"/>
            <a:ext cx="109728" cy="0"/>
          </a:xfrm>
          <a:prstGeom prst="line">
            <a:avLst/>
          </a:prstGeom>
          <a:noFill/>
          <a:ln w="889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46" name="Text 44"/>
          <p:cNvSpPr txBox="1"/>
          <p:nvPr/>
        </p:nvSpPr>
        <p:spPr>
          <a:xfrm>
            <a:off x="8933688" y="340156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B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Leo Wang</a:t>
            </a:r>
            <a:endParaRPr lang="en-US" sz="1900" dirty="0"/>
          </a:p>
        </p:txBody>
      </p:sp>
      <p:sp>
        <p:nvSpPr>
          <p:cNvPr id="47" name="Text 45"/>
          <p:cNvSpPr txBox="1"/>
          <p:nvPr/>
        </p:nvSpPr>
        <p:spPr>
          <a:xfrm>
            <a:off x="8933688" y="3822192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7A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Chief Customer Officer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8933688" y="4315968"/>
            <a:ext cx="457200" cy="0"/>
          </a:xfrm>
          <a:prstGeom prst="line">
            <a:avLst/>
          </a:prstGeom>
          <a:noFill/>
          <a:ln w="33020">
            <a:solidFill>
              <a:srgbClr val="4EF2C7"/>
            </a:solidFill>
            <a:prstDash val="solid"/>
            <a:headEnd type="none"/>
            <a:tailEnd type="none"/>
          </a:ln>
        </p:spPr>
      </p:sp>
      <p:sp>
        <p:nvSpPr>
          <p:cNvPr id="49" name="Text 47"/>
          <p:cNvSpPr txBox="1"/>
          <p:nvPr/>
        </p:nvSpPr>
        <p:spPr>
          <a:xfrm>
            <a:off x="8933688" y="4572000"/>
            <a:ext cx="2240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Enterprise customer success</a:t>
            </a:r>
            <a:endParaRPr lang="en-US" sz="1250" dirty="0"/>
          </a:p>
          <a:p>
            <a:pPr marL="0" indent="0" algn="l">
              <a:buNone/>
            </a:pPr>
            <a:r>
              <a:rPr lang="en-US" sz="1250" dirty="0">
                <a:solidFill>
                  <a:srgbClr val="627484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Managed a US$20M book</a:t>
            </a:r>
            <a:endParaRPr lang="en-US" sz="1250" dirty="0"/>
          </a:p>
        </p:txBody>
      </p:sp>
      <p:sp>
        <p:nvSpPr>
          <p:cNvPr id="50" name="Shape 48"/>
          <p:cNvSpPr/>
          <p:nvPr/>
        </p:nvSpPr>
        <p:spPr>
          <a:xfrm>
            <a:off x="9098280" y="5650992"/>
            <a:ext cx="2212848" cy="457200"/>
          </a:xfrm>
          <a:prstGeom prst="roundRect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9198864" y="5769864"/>
            <a:ext cx="19933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kern="0" spc="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WE’RE HIRING · AI / GTM</a:t>
            </a:r>
            <a:endParaRPr lang="en-US" sz="850" dirty="0"/>
          </a:p>
        </p:txBody>
      </p:sp>
      <p:sp>
        <p:nvSpPr>
          <p:cNvPr id="52" name="Text 50"/>
          <p:cNvSpPr txBox="1"/>
          <p:nvPr/>
        </p:nvSpPr>
        <p:spPr>
          <a:xfrm>
            <a:off x="621792" y="6400800"/>
            <a:ext cx="2103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kern="0" spc="120" dirty="0">
                <a:solidFill>
                  <a:srgbClr val="5A6B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 / Pitch deck</a:t>
            </a:r>
            <a:endParaRPr lang="en-US" sz="800" dirty="0"/>
          </a:p>
        </p:txBody>
      </p:sp>
      <p:sp>
        <p:nvSpPr>
          <p:cNvPr id="53" name="Text 51"/>
          <p:cNvSpPr txBox="1"/>
          <p:nvPr/>
        </p:nvSpPr>
        <p:spPr>
          <a:xfrm>
            <a:off x="4800600" y="6400800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A6B7B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Team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5A6B7B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400">
        <p:fade xmlns:p="http://schemas.openxmlformats.org/presentationml/2006/main"/>
      </p:transition>
    </mc:Choice>
    <mc:Fallback>
      <p:transition>
        <p:fade xmlns:p="http://schemas.openxmlformats.org/presentationml/2006/main"/>
      </p:transition>
    </mc:Fallback>
  </mc:AlternateContent>
  <p:timing>
    <p:tnLst xmlns:p="http://schemas.openxmlformats.org/presentationml/2006/main"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xmlns:p="http://schemas.openxmlformats.org/presentationml/2006/main"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6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" presetID="37" presetClass="entr" presetSubtype="0" fill="hold" nodeType="withEffect">
                                  <p:stCondLst>
                                    <p:cond delay="64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4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4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6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0" presetID="42" presetClass="entr" presetSubtype="0" fill="hold" nodeType="withEffect">
                                  <p:stCondLst>
                                    <p:cond delay="127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6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7" presetID="53" presetClass="entr" presetSubtype="16" fill="hold" nodeType="withEffect">
                                  <p:stCondLst>
                                    <p:cond delay="191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6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60" fill="hold"/>
                                        <p:tgtEl>
                                          <p:spTgt spid="6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3" presetID="53" presetClass="entr" presetSubtype="16" fill="hold" nodeType="withEffect">
                                  <p:stCondLst>
                                    <p:cond delay="216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6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60" fill="hold"/>
                                        <p:tgtEl>
                                          <p:spTgt spid="17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9" presetID="53" presetClass="entr" presetSubtype="16" fill="hold" nodeType="withEffect">
                                  <p:stCondLst>
                                    <p:cond delay="242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6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60" fill="hold"/>
                                        <p:tgtEl>
                                          <p:spTgt spid="28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45" presetID="53" presetClass="entr" presetSubtype="16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6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60" fill="hold"/>
                                        <p:tgtEl>
                                          <p:spTgt spid="39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1" presetID="53" presetClass="entr" presetSubtype="16" fill="hold" nodeType="withEffect">
                                  <p:stCondLst>
                                    <p:cond delay="255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6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60" fill="hold"/>
                                        <p:tgtEl>
                                          <p:spTgt spid="20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7" presetID="53" presetClass="entr" presetSubtype="16" fill="hold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6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60" fill="hold"/>
                                        <p:tgtEl>
                                          <p:spTgt spid="31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3" presetID="53" presetClass="entr" presetSubtype="16" fill="hold" nodeType="withEffect">
                                  <p:stCondLst>
                                    <p:cond delay="305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6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60" fill="hold"/>
                                        <p:tgtEl>
                                          <p:spTgt spid="42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9" presetID="42" presetClass="entr" presetSubtype="0" fill="hold" nodeType="withEffect">
                                  <p:stCondLst>
                                    <p:cond delay="318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6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6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6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6" presetID="42" presetClass="entr" presetSubtype="0" fill="hold" nodeType="withEffect">
                                  <p:stCondLst>
                                    <p:cond delay="344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6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6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6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3" presetID="42" presetClass="entr" presetSubtype="0" fill="hold" nodeType="withEffect">
                                  <p:stCondLst>
                                    <p:cond delay="369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6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6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6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0" presetID="42" presetClass="entr" presetSubtype="0" fill="hold" nodeType="withEffect">
                                  <p:stCondLst>
                                    <p:cond delay="395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6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6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6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7" presetID="42" presetClass="entr" presetSubtype="0" fill="hold" nodeType="withEffect">
                                  <p:stCondLst>
                                    <p:cond delay="382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6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4" presetID="42" presetClass="entr" presetSubtype="0" fill="hold" nodeType="withEffect">
                                  <p:stCondLst>
                                    <p:cond delay="407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6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6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6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11" presetID="42" presetClass="entr" presetSubtype="0" fill="hold" nodeType="withEffect">
                                  <p:stCondLst>
                                    <p:cond delay="433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6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6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6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18" presetID="42" presetClass="entr" presetSubtype="0" fill="hold" nodeType="withEffect">
                                  <p:stCondLst>
                                    <p:cond delay="458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6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26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6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5" presetID="37" presetClass="entr" presetSubtype="0" fill="hold" nodeType="withEffect">
                                  <p:stCondLst>
                                    <p:cond delay="484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34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34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06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33" presetID="37" presetClass="entr" presetSubtype="0" fill="hold" nodeType="withEffect">
                                  <p:stCondLst>
                                    <p:cond delay="509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34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34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6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41" presetID="37" presetClass="entr" presetSubtype="0" fill="hold" nodeType="withEffect">
                                  <p:stCondLst>
                                    <p:cond delay="535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34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34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06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49" presetID="37" presetClass="entr" presetSubtype="0" fill="hold" nodeType="withEffect">
                                  <p:stCondLst>
                                    <p:cond delay="56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34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34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6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57" presetID="53" presetClass="entr" presetSubtype="16" fill="hold" nodeType="withEffect">
                                  <p:stCondLst>
                                    <p:cond delay="585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6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260" fill="hold"/>
                                        <p:tgtEl>
                                          <p:spTgt spid="50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63" presetID="42" presetClass="entr" presetSubtype="0" fill="hold" nodeType="withEffect">
                                  <p:stCondLst>
                                    <p:cond delay="611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6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26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6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>
  <p:cSld name="Slide 11">
    <p:bg>
      <p:bgPr>
        <a:solidFill>
          <a:srgbClr val="07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429768"/>
            <a:ext cx="274320" cy="73152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14984" y="38404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b="1" kern="0" spc="220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POSITIONING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621792" y="713232"/>
            <a:ext cx="89611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more dashboards. A layer that moves work.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137160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NOVA focuses on cross-tool context, prioritized action and a closed loop.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68096" y="1874520"/>
            <a:ext cx="2999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Capability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922776" y="1764792"/>
            <a:ext cx="1847088" cy="621792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986784" y="1874520"/>
            <a:ext cx="17190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7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925312" y="1874520"/>
            <a:ext cx="17190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 tools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863840" y="1874520"/>
            <a:ext cx="17190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management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9802368" y="1874520"/>
            <a:ext cx="17190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assistants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58368" y="2423160"/>
            <a:ext cx="10972800" cy="640080"/>
          </a:xfrm>
          <a:prstGeom prst="rect">
            <a:avLst/>
          </a:prstGeom>
          <a:solidFill>
            <a:srgbClr val="0D2944">
              <a:alpha val="82000"/>
            </a:srgbClr>
          </a:solidFill>
          <a:ln w="12700">
            <a:solidFill>
              <a:srgbClr val="0D2944">
                <a:alpha val="0"/>
              </a:srgbClr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68096" y="2532888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E6EE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Cross-system context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3986784" y="2532888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925312" y="2532888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△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7863840" y="2532888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—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9802368" y="2532888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△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58368" y="3035808"/>
            <a:ext cx="10972800" cy="0"/>
          </a:xfrm>
          <a:prstGeom prst="line">
            <a:avLst/>
          </a:prstGeom>
          <a:noFill/>
          <a:ln w="889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19" name="Text 17"/>
          <p:cNvSpPr txBox="1"/>
          <p:nvPr/>
        </p:nvSpPr>
        <p:spPr>
          <a:xfrm>
            <a:off x="768096" y="3246120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E6EE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Proactive prioritization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3986784" y="3246120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5925312" y="3246120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△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863840" y="3246120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—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9802368" y="3246120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△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58368" y="3749040"/>
            <a:ext cx="10972800" cy="0"/>
          </a:xfrm>
          <a:prstGeom prst="line">
            <a:avLst/>
          </a:prstGeom>
          <a:noFill/>
          <a:ln w="889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25" name="Shape 23"/>
          <p:cNvSpPr/>
          <p:nvPr/>
        </p:nvSpPr>
        <p:spPr>
          <a:xfrm>
            <a:off x="658368" y="3849624"/>
            <a:ext cx="10972800" cy="640080"/>
          </a:xfrm>
          <a:prstGeom prst="rect">
            <a:avLst/>
          </a:prstGeom>
          <a:solidFill>
            <a:srgbClr val="0D2944">
              <a:alpha val="82000"/>
            </a:srgbClr>
          </a:solidFill>
          <a:ln w="12700">
            <a:solidFill>
              <a:srgbClr val="0D2944">
                <a:alpha val="0"/>
              </a:srgbClr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68096" y="3959352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E6EE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 straight to action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3986784" y="3959352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5925312" y="3959352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—</a:t>
            </a:r>
            <a:endParaRPr lang="en-US" sz="1600" dirty="0"/>
          </a:p>
        </p:txBody>
      </p:sp>
      <p:sp>
        <p:nvSpPr>
          <p:cNvPr id="29" name="Text 27"/>
          <p:cNvSpPr txBox="1"/>
          <p:nvPr/>
        </p:nvSpPr>
        <p:spPr>
          <a:xfrm>
            <a:off x="7863840" y="3959352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●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9802368" y="3959352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△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58368" y="4462272"/>
            <a:ext cx="10972800" cy="0"/>
          </a:xfrm>
          <a:prstGeom prst="line">
            <a:avLst/>
          </a:prstGeom>
          <a:noFill/>
          <a:ln w="889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32" name="Text 30"/>
          <p:cNvSpPr txBox="1"/>
          <p:nvPr/>
        </p:nvSpPr>
        <p:spPr>
          <a:xfrm>
            <a:off x="768096" y="4672584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E6EE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feedback &amp; learning</a:t>
            </a:r>
            <a:endParaRPr lang="en-US" sz="1250" dirty="0"/>
          </a:p>
        </p:txBody>
      </p:sp>
      <p:sp>
        <p:nvSpPr>
          <p:cNvPr id="33" name="Text 31"/>
          <p:cNvSpPr txBox="1"/>
          <p:nvPr/>
        </p:nvSpPr>
        <p:spPr>
          <a:xfrm>
            <a:off x="3986784" y="4672584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5925312" y="4672584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—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7863840" y="4672584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△</a:t>
            </a:r>
            <a:endParaRPr lang="en-US" sz="1600" dirty="0"/>
          </a:p>
        </p:txBody>
      </p:sp>
      <p:sp>
        <p:nvSpPr>
          <p:cNvPr id="36" name="Text 34"/>
          <p:cNvSpPr txBox="1"/>
          <p:nvPr/>
        </p:nvSpPr>
        <p:spPr>
          <a:xfrm>
            <a:off x="9802368" y="4672584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—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58368" y="5175504"/>
            <a:ext cx="10972800" cy="0"/>
          </a:xfrm>
          <a:prstGeom prst="line">
            <a:avLst/>
          </a:prstGeom>
          <a:noFill/>
          <a:ln w="889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38" name="Shape 36"/>
          <p:cNvSpPr/>
          <p:nvPr/>
        </p:nvSpPr>
        <p:spPr>
          <a:xfrm>
            <a:off x="658368" y="5276088"/>
            <a:ext cx="10972800" cy="640080"/>
          </a:xfrm>
          <a:prstGeom prst="rect">
            <a:avLst/>
          </a:prstGeom>
          <a:solidFill>
            <a:srgbClr val="0D2944">
              <a:alpha val="82000"/>
            </a:srgbClr>
          </a:solidFill>
          <a:ln w="12700">
            <a:solidFill>
              <a:srgbClr val="0D2944">
                <a:alpha val="0"/>
              </a:srgbClr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768096" y="5385816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E6EE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Ready-to-use ops templates</a:t>
            </a:r>
            <a:endParaRPr lang="en-US" sz="1250" dirty="0"/>
          </a:p>
        </p:txBody>
      </p:sp>
      <p:sp>
        <p:nvSpPr>
          <p:cNvPr id="40" name="Text 38"/>
          <p:cNvSpPr txBox="1"/>
          <p:nvPr/>
        </p:nvSpPr>
        <p:spPr>
          <a:xfrm>
            <a:off x="3986784" y="5385816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600" dirty="0"/>
          </a:p>
        </p:txBody>
      </p:sp>
      <p:sp>
        <p:nvSpPr>
          <p:cNvPr id="41" name="Text 39"/>
          <p:cNvSpPr txBox="1"/>
          <p:nvPr/>
        </p:nvSpPr>
        <p:spPr>
          <a:xfrm>
            <a:off x="5925312" y="5385816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△</a:t>
            </a:r>
            <a:endParaRPr lang="en-US" sz="1600" dirty="0"/>
          </a:p>
        </p:txBody>
      </p:sp>
      <p:sp>
        <p:nvSpPr>
          <p:cNvPr id="42" name="Text 40"/>
          <p:cNvSpPr txBox="1"/>
          <p:nvPr/>
        </p:nvSpPr>
        <p:spPr>
          <a:xfrm>
            <a:off x="7863840" y="5385816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△</a:t>
            </a:r>
            <a:endParaRPr lang="en-US" sz="1600" dirty="0"/>
          </a:p>
        </p:txBody>
      </p:sp>
      <p:sp>
        <p:nvSpPr>
          <p:cNvPr id="43" name="Text 41"/>
          <p:cNvSpPr txBox="1"/>
          <p:nvPr/>
        </p:nvSpPr>
        <p:spPr>
          <a:xfrm>
            <a:off x="9802368" y="5385816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—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58368" y="5888736"/>
            <a:ext cx="10972800" cy="0"/>
          </a:xfrm>
          <a:prstGeom prst="line">
            <a:avLst/>
          </a:prstGeom>
          <a:noFill/>
          <a:ln w="8890">
            <a:solidFill>
              <a:srgbClr val="173A57"/>
            </a:solidFill>
            <a:prstDash val="solid"/>
            <a:headEnd type="none"/>
            <a:tailEnd type="none"/>
          </a:ln>
        </p:spPr>
      </p:sp>
      <p:sp>
        <p:nvSpPr>
          <p:cNvPr id="45" name="Text 43"/>
          <p:cNvSpPr txBox="1"/>
          <p:nvPr/>
        </p:nvSpPr>
        <p:spPr>
          <a:xfrm>
            <a:off x="658368" y="608076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● Native     △ Partial     </a:t>
            </a:r>
            <a:r>
              <a:rPr lang="en-US" sz="950" dirty="0">
                <a:solidFill>
                  <a:srgbClr val="9BB0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r>
              <a:rPr lang="en-US" sz="95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 Not core</a:t>
            </a:r>
            <a:endParaRPr lang="en-US" sz="950" dirty="0"/>
          </a:p>
        </p:txBody>
      </p:sp>
      <p:sp>
        <p:nvSpPr>
          <p:cNvPr id="46" name="Text 44"/>
          <p:cNvSpPr txBox="1"/>
          <p:nvPr/>
        </p:nvSpPr>
        <p:spPr>
          <a:xfrm>
            <a:off x="8092440" y="6080760"/>
            <a:ext cx="3520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5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Categories are illustrative. Adjust them to your own research.</a:t>
            </a:r>
            <a:endParaRPr lang="en-US" sz="850" dirty="0"/>
          </a:p>
        </p:txBody>
      </p:sp>
      <p:sp>
        <p:nvSpPr>
          <p:cNvPr id="47" name="Text 45"/>
          <p:cNvSpPr txBox="1"/>
          <p:nvPr/>
        </p:nvSpPr>
        <p:spPr>
          <a:xfrm>
            <a:off x="621792" y="6400800"/>
            <a:ext cx="2103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kern="0" spc="120" dirty="0">
                <a:solidFill>
                  <a:srgbClr val="789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 / Pitch deck</a:t>
            </a:r>
            <a:endParaRPr lang="en-US" sz="800" dirty="0"/>
          </a:p>
        </p:txBody>
      </p:sp>
      <p:sp>
        <p:nvSpPr>
          <p:cNvPr id="48" name="Text 46"/>
          <p:cNvSpPr txBox="1"/>
          <p:nvPr/>
        </p:nvSpPr>
        <p:spPr>
          <a:xfrm>
            <a:off x="4800600" y="6400800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7890A6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Comparison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7890A6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400">
        <p:fade xmlns:p="http://schemas.openxmlformats.org/presentationml/2006/main"/>
      </p:transition>
    </mc:Choice>
    <mc:Fallback>
      <p:transition>
        <p:fade xmlns:p="http://schemas.openxmlformats.org/presentationml/2006/main"/>
      </p:transition>
    </mc:Fallback>
  </mc:AlternateContent>
  <p:timing>
    <p:tnLst xmlns:p="http://schemas.openxmlformats.org/presentationml/2006/main"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xmlns:p="http://schemas.openxmlformats.org/presentationml/2006/main"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6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6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6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0" presetID="42" presetClass="entr" presetSubtype="0" fill="hold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6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7" presetID="37" presetClass="entr" presetSubtype="0" fill="hold" nodeType="withEffect">
                                  <p:stCondLst>
                                    <p:cond delay="89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4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4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6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5" presetID="42" presetClass="entr" presetSubtype="0" fill="hold" nodeType="withEffect">
                                  <p:stCondLst>
                                    <p:cond delay="138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6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42" presetID="42" presetClass="entr" presetSubtype="0" fill="hold" nodeType="withEffect">
                                  <p:stCondLst>
                                    <p:cond delay="188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6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6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6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49" presetID="42" presetClass="entr" presetSubtype="0" fill="hold" nodeType="withEffect">
                                  <p:stCondLst>
                                    <p:cond delay="208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6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6" presetID="42" presetClass="entr" presetSubtype="0" fill="hold" nodeType="withEffect">
                                  <p:stCondLst>
                                    <p:cond delay="227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6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3" presetID="42" presetClass="entr" presetSubtype="0" fill="hold" nodeType="withEffect">
                                  <p:stCondLst>
                                    <p:cond delay="247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6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0" presetID="42" presetClass="entr" presetSubtype="0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6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6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6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7" presetID="42" presetClass="entr" presetSubtype="0" fill="hold" nodeType="withEffect">
                                  <p:stCondLst>
                                    <p:cond delay="237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6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6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6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4" presetID="42" presetClass="entr" presetSubtype="0" fill="hold" nodeType="withEffect">
                                  <p:stCondLst>
                                    <p:cond delay="257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6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1" presetID="42" presetClass="entr" presetSubtype="0" fill="hold" nodeType="withEffect">
                                  <p:stCondLst>
                                    <p:cond delay="277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6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6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6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8" presetID="42" presetClass="entr" presetSubtype="0" fill="hold" nodeType="withEffect">
                                  <p:stCondLst>
                                    <p:cond delay="296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6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6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5" presetID="42" presetClass="entr" presetSubtype="0" fill="hold" nodeType="withEffect">
                                  <p:stCondLst>
                                    <p:cond delay="316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6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6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6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12" presetID="42" presetClass="entr" presetSubtype="0" fill="hold" nodeType="withEffect">
                                  <p:stCondLst>
                                    <p:cond delay="287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6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6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19" presetID="42" presetClass="entr" presetSubtype="0" fill="hold" nodeType="withEffect">
                                  <p:stCondLst>
                                    <p:cond delay="306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6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6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6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26" presetID="42" presetClass="entr" presetSubtype="0" fill="hold" nodeType="withEffect">
                                  <p:stCondLst>
                                    <p:cond delay="326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6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26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6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33" presetID="42" presetClass="entr" presetSubtype="0" fill="hold" nodeType="withEffect">
                                  <p:stCondLst>
                                    <p:cond delay="346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6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6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6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40" presetID="42" presetClass="entr" presetSubtype="0" fill="hold" nodeType="withEffect">
                                  <p:stCondLst>
                                    <p:cond delay="366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6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26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6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47" presetID="42" presetClass="entr" presetSubtype="0" fill="hold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6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26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6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54" presetID="42" presetClass="entr" presetSubtype="0" fill="hold" nodeType="withEffect">
                                  <p:stCondLst>
                                    <p:cond delay="356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6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26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6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61" presetID="42" presetClass="entr" presetSubtype="0" fill="hold" nodeType="withEffect">
                                  <p:stCondLst>
                                    <p:cond delay="376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6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26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6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68" presetID="42" presetClass="entr" presetSubtype="0" fill="hold" nodeType="withEffect">
                                  <p:stCondLst>
                                    <p:cond delay="395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6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26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6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75" presetID="42" presetClass="entr" presetSubtype="0" fill="hold" nodeType="withEffect">
                                  <p:stCondLst>
                                    <p:cond delay="415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6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26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6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82" presetID="42" presetClass="entr" presetSubtype="0" fill="hold" nodeType="withEffect">
                                  <p:stCondLst>
                                    <p:cond delay="435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26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26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6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89" presetID="42" presetClass="entr" presetSubtype="0" fill="hold" nodeType="withEffect">
                                  <p:stCondLst>
                                    <p:cond delay="455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6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26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6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96" presetID="42" presetClass="entr" presetSubtype="0" fill="hold" nodeType="withEffect">
                                  <p:stCondLst>
                                    <p:cond delay="474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26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26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26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03" presetID="42" presetClass="entr" presetSubtype="0" fill="hold" nodeType="withEffect">
                                  <p:stCondLst>
                                    <p:cond delay="494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6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26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6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10" presetID="42" presetClass="entr" presetSubtype="0" fill="hold" nodeType="withEffect">
                                  <p:stCondLst>
                                    <p:cond delay="514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26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26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26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17" presetID="42" presetClass="entr" presetSubtype="0" fill="hold" nodeType="withEffect">
                                  <p:stCondLst>
                                    <p:cond delay="534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6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26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26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24" presetID="42" presetClass="entr" presetSubtype="0" fill="hold" nodeType="withEffect">
                                  <p:stCondLst>
                                    <p:cond delay="553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26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26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6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31" presetID="42" presetClass="entr" presetSubtype="0" fill="hold" nodeType="withEffect">
                                  <p:stCondLst>
                                    <p:cond delay="573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26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26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26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38" presetID="42" presetClass="entr" presetSubtype="0" fill="hold" nodeType="withEffect">
                                  <p:stCondLst>
                                    <p:cond delay="593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26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1" dur="26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26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45" presetID="42" presetClass="entr" presetSubtype="0" fill="hold" nodeType="withEffect">
                                  <p:stCondLst>
                                    <p:cond delay="613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26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26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26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ma14="http://schemas.microsoft.com/office/mac/drawingml/2011/main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>
  <p:cSld name="Slide 12">
    <p:bg>
      <p:bgPr>
        <a:solidFill>
          <a:srgbClr val="07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" y="576072"/>
            <a:ext cx="274320" cy="73152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14984" y="530352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50" b="1" kern="0" spc="220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BUILD THE OPERATING LAYER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621792" y="1325880"/>
            <a:ext cx="6766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every decision</a:t>
            </a:r>
            <a:endParaRPr lang="en-US" sz="38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launchpad for growth.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3182112"/>
            <a:ext cx="6949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E6EEF2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Raising a US$4M Pre-Series A: product AI, APAC channels, talent.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1792" y="4160520"/>
            <a:ext cx="2907792" cy="658368"/>
          </a:xfrm>
          <a:prstGeom prst="roundRect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  <a:effectLst>
            <a:outerShdw blurRad="25400" dist="50800" dir="2700000" sx="100000" sy="100000" kx="0" ky="0" algn="bl" rotWithShape="0">
              <a:srgbClr val="00101F">
                <a:alpha val="1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804672" y="4315968"/>
            <a:ext cx="2542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 a follow-up  →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21792" y="580644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contact@nova.example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3246120" y="58064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+886 2 5550 2026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5577840" y="580644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9BB0BF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nova.example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229600" y="658368"/>
            <a:ext cx="3401568" cy="3401568"/>
          </a:xfrm>
          <a:prstGeom prst="ellipse">
            <a:avLst/>
          </a:prstGeom>
          <a:solidFill>
            <a:srgbClr val="4EF2C7">
              <a:alpha val="0"/>
            </a:srgbClr>
          </a:solidFill>
          <a:ln w="15240">
            <a:solidFill>
              <a:srgbClr val="4EF2C7">
                <a:alpha val="34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814816" y="1243584"/>
            <a:ext cx="2231136" cy="2231136"/>
          </a:xfrm>
          <a:prstGeom prst="ellipse">
            <a:avLst/>
          </a:prstGeom>
          <a:solidFill>
            <a:srgbClr val="FFFFFF">
              <a:alpha val="0"/>
            </a:srgbClr>
          </a:solidFill>
          <a:ln w="11430">
            <a:solidFill>
              <a:srgbClr val="FFFFFF">
                <a:alpha val="17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372600" y="1801368"/>
            <a:ext cx="1115568" cy="1115568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  <a:effectLst>
            <a:outerShdw blurRad="25400" dist="50800" dir="2700000" sx="100000" sy="100000" kx="0" ky="0" algn="bl" rotWithShape="0">
              <a:srgbClr val="00101F">
                <a:alpha val="1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9646920" y="2075688"/>
            <a:ext cx="566928" cy="566928"/>
          </a:xfrm>
          <a:prstGeom prst="ellipse">
            <a:avLst/>
          </a:prstGeom>
          <a:solidFill>
            <a:srgbClr val="071A2E"/>
          </a:solidFill>
          <a:ln w="12700">
            <a:solidFill>
              <a:srgbClr val="071A2E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30768" y="4041648"/>
            <a:ext cx="164592" cy="164592"/>
          </a:xfrm>
          <a:prstGeom prst="ellipse">
            <a:avLst/>
          </a:prstGeom>
          <a:solidFill>
            <a:srgbClr val="4EF2C7"/>
          </a:solidFill>
          <a:ln w="12700">
            <a:solidFill>
              <a:srgbClr val="4EF2C7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412480" y="4617720"/>
            <a:ext cx="2743200" cy="749808"/>
          </a:xfrm>
          <a:prstGeom prst="roundRect">
            <a:avLst/>
          </a:prstGeom>
          <a:solidFill>
            <a:srgbClr val="0D2944">
              <a:alpha val="97000"/>
            </a:srgbClr>
          </a:solidFill>
          <a:ln w="12700">
            <a:solidFill>
              <a:srgbClr val="173A5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686800" y="475488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4791456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50" b="1" kern="0" spc="100" dirty="0">
                <a:solidFill>
                  <a:srgbClr val="4EF2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 BETTER.</a:t>
            </a:r>
            <a:endParaRPr lang="en-US" sz="850" dirty="0"/>
          </a:p>
        </p:txBody>
      </p:sp>
      <p:sp>
        <p:nvSpPr>
          <p:cNvPr id="19" name="Text 17"/>
          <p:cNvSpPr txBox="1"/>
          <p:nvPr/>
        </p:nvSpPr>
        <p:spPr>
          <a:xfrm>
            <a:off x="621792" y="6400800"/>
            <a:ext cx="2103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b="1" kern="0" spc="120" dirty="0">
                <a:solidFill>
                  <a:srgbClr val="7890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 / Pitch deck</a:t>
            </a:r>
            <a:endParaRPr lang="en-US" sz="800" dirty="0"/>
          </a:p>
        </p:txBody>
      </p:sp>
      <p:sp>
        <p:nvSpPr>
          <p:cNvPr id="20" name="Text 18"/>
          <p:cNvSpPr txBox="1"/>
          <p:nvPr/>
        </p:nvSpPr>
        <p:spPr>
          <a:xfrm>
            <a:off x="4800600" y="6400800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7890A6"/>
                </a:solidFill>
                <a:latin typeface="Source Han Sans TC" pitchFamily="34" charset="0"/>
                <a:ea typeface="Source Han Sans TC" pitchFamily="34" charset="-122"/>
                <a:cs typeface="Source Han Sans TC" pitchFamily="34" charset="-120"/>
              </a:rPr>
              <a:t>Contact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19088"/>
            <a:ext cx="384048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7890A6"/>
                </a:solidFill>
                <a:latin typeface="Source Han Sans TC"/>
                <a:ea typeface="Source Han Sans TC"/>
                <a:cs typeface="Source Han Sans TC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  <mc:AlternateContent>
    <mc:Choice xmlns:p14="http://schemas.microsoft.com/office/powerpoint/2010/main" Requires="p14">
      <p:transition p14:dur="400">
        <p:fade xmlns:p="http://schemas.openxmlformats.org/presentationml/2006/main"/>
      </p:transition>
    </mc:Choice>
    <mc:Fallback>
      <p:transition>
        <p:fade xmlns:p="http://schemas.openxmlformats.org/presentationml/2006/main"/>
      </p:transition>
    </mc:Fallback>
  </mc:AlternateContent>
  <p:timing>
    <p:tnLst xmlns:p="http://schemas.openxmlformats.org/presentationml/2006/main"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xmlns:p="http://schemas.openxmlformats.org/presentationml/2006/main"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0" presetID="42" presetClass="entr" presetSubtype="0" fill="hold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6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17" presetID="37" presetClass="entr" presetSubtype="0" fill="hold" nodeType="withEffect">
                                  <p:stCondLst>
                                    <p:cond delay="75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4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4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6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4" accel="100000" fill="hold">
                                          <p:stCondLst>
                                            <p:cond delay="30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25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6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60" fill="hold"/>
                                        <p:tgtEl>
                                          <p:spTgt spid="13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1" presetID="53" presetClass="entr" presetSubtype="16" fill="hold" nodeType="withEffect">
                                  <p:stCondLst>
                                    <p:cond delay="225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6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60" fill="hold"/>
                                        <p:tgtEl>
                                          <p:spTgt spid="14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37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6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44" presetID="53" presetClass="entr" presetSubtype="16" fill="hold" nodeType="withEffect">
                                  <p:stCondLst>
                                    <p:cond delay="375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6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60" fill="hold"/>
                                        <p:tgtEl>
                                          <p:spTgt spid="6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0" presetID="53" presetClass="entr" presetSubtype="16" fill="hold" nodeType="withEffect">
                                  <p:stCondLst>
                                    <p:cond delay="405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6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60" fill="hold"/>
                                        <p:tgtEl>
                                          <p:spTgt spid="15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56" presetID="42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6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6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3" presetID="53" presetClass="entr" presetSubtype="16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6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60" fill="hold"/>
                                        <p:tgtEl>
                                          <p:spTgt spid="16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69" presetID="42" presetClass="entr" presetSubtype="0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6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6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6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76" presetID="42" presetClass="entr" presetSubtype="0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6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6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83" presetID="42" presetClass="entr" presetSubtype="0" fill="hold" nodeType="withEffect">
                                  <p:stCondLst>
                                    <p:cond delay="57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6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6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xmlns:p="http://schemas.openxmlformats.org/presentationml/2006/main" id="97" presetID="42" presetClass="entr" presetSubtype="0" fill="hold" nodeType="withEffect">
                                  <p:stCondLst>
                                    <p:cond delay="63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6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Source Han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ource Han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Source Han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ource Han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GNTC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NOVA business proposal template</dc:title>
  <dc:subject>Business proposal / fundraising pitch template</dc:subject>
  <dc:creator>GNTC Asset Trial</dc:creator>
  <cp:lastModifiedBy>GNTC Asset Trial</cp:lastModifiedBy>
  <cp:revision>1</cp:revision>
  <dcterms:created xsi:type="dcterms:W3CDTF">2026-09-26T19:28:59Z</dcterms:created>
  <dcterms:modified xsi:type="dcterms:W3CDTF">2026-09-26T19:28:59Z</dcterms:modified>
</cp:coreProperties>
</file>